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60" r:id="rId4"/>
    <p:sldId id="263" r:id="rId5"/>
    <p:sldId id="264" r:id="rId6"/>
    <p:sldId id="265" r:id="rId7"/>
    <p:sldId id="266" r:id="rId8"/>
    <p:sldId id="267" r:id="rId9"/>
    <p:sldId id="270" r:id="rId10"/>
    <p:sldId id="268" r:id="rId11"/>
    <p:sldId id="275" r:id="rId12"/>
  </p:sldIdLst>
  <p:sldSz cx="9144000" cy="6858000" type="screen4x3"/>
  <p:notesSz cx="6858000" cy="9686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8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925" autoAdjust="0"/>
  </p:normalViewPr>
  <p:slideViewPr>
    <p:cSldViewPr>
      <p:cViewPr varScale="1">
        <p:scale>
          <a:sx n="57" d="100"/>
          <a:sy n="57" d="100"/>
        </p:scale>
        <p:origin x="-2117"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r>
              <a:rPr lang="de-DE" smtClean="0"/>
              <a:t>Hermann Hesse "Der Steppenwolf" - Figurenkonstellation</a:t>
            </a:r>
            <a:endParaRPr lang="de-DE"/>
          </a:p>
        </p:txBody>
      </p:sp>
      <p:sp>
        <p:nvSpPr>
          <p:cNvPr id="3" name="Datumsplatzhalter 2"/>
          <p:cNvSpPr>
            <a:spLocks noGrp="1"/>
          </p:cNvSpPr>
          <p:nvPr>
            <p:ph type="dt" sz="quarter" idx="1"/>
          </p:nvPr>
        </p:nvSpPr>
        <p:spPr>
          <a:xfrm>
            <a:off x="3884613" y="0"/>
            <a:ext cx="2971800" cy="484346"/>
          </a:xfrm>
          <a:prstGeom prst="rect">
            <a:avLst/>
          </a:prstGeom>
        </p:spPr>
        <p:txBody>
          <a:bodyPr vert="horz" lIns="91440" tIns="45720" rIns="91440" bIns="45720" rtlCol="0"/>
          <a:lstStyle>
            <a:lvl1pPr algn="r">
              <a:defRPr sz="1200"/>
            </a:lvl1pPr>
          </a:lstStyle>
          <a:p>
            <a:endParaRPr lang="de-DE"/>
          </a:p>
        </p:txBody>
      </p:sp>
      <p:sp>
        <p:nvSpPr>
          <p:cNvPr id="4" name="Fußzeilenplatzhalter 3"/>
          <p:cNvSpPr>
            <a:spLocks noGrp="1"/>
          </p:cNvSpPr>
          <p:nvPr>
            <p:ph type="ftr" sz="quarter" idx="2"/>
          </p:nvPr>
        </p:nvSpPr>
        <p:spPr>
          <a:xfrm>
            <a:off x="0" y="9200898"/>
            <a:ext cx="2971800" cy="484346"/>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9200898"/>
            <a:ext cx="2971800" cy="484346"/>
          </a:xfrm>
          <a:prstGeom prst="rect">
            <a:avLst/>
          </a:prstGeom>
        </p:spPr>
        <p:txBody>
          <a:bodyPr vert="horz" lIns="91440" tIns="45720" rIns="91440" bIns="45720" rtlCol="0" anchor="b"/>
          <a:lstStyle>
            <a:lvl1pPr algn="r">
              <a:defRPr sz="1200"/>
            </a:lvl1pPr>
          </a:lstStyle>
          <a:p>
            <a:fld id="{5D9CE99C-B696-46E7-8D23-9C9C50202DBF}" type="slidenum">
              <a:rPr lang="de-DE" smtClean="0"/>
              <a:t>‹Nr.›</a:t>
            </a:fld>
            <a:endParaRPr lang="de-DE"/>
          </a:p>
        </p:txBody>
      </p:sp>
    </p:spTree>
    <p:extLst>
      <p:ext uri="{BB962C8B-B14F-4D97-AF65-F5344CB8AC3E}">
        <p14:creationId xmlns:p14="http://schemas.microsoft.com/office/powerpoint/2010/main" val="3602738787"/>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r>
              <a:rPr lang="de-DE" smtClean="0"/>
              <a:t>Hermann Hesse "Der Steppenwolf" - Figurenkonstellation</a:t>
            </a:r>
            <a:endParaRPr lang="de-DE"/>
          </a:p>
        </p:txBody>
      </p:sp>
      <p:sp>
        <p:nvSpPr>
          <p:cNvPr id="3" name="Datumsplatzhalter 2"/>
          <p:cNvSpPr>
            <a:spLocks noGrp="1"/>
          </p:cNvSpPr>
          <p:nvPr>
            <p:ph type="dt" idx="1"/>
          </p:nvPr>
        </p:nvSpPr>
        <p:spPr>
          <a:xfrm>
            <a:off x="3884613" y="0"/>
            <a:ext cx="2971800" cy="484346"/>
          </a:xfrm>
          <a:prstGeom prst="rect">
            <a:avLst/>
          </a:prstGeom>
        </p:spPr>
        <p:txBody>
          <a:bodyPr vert="horz" lIns="91440" tIns="45720" rIns="91440" bIns="45720" rtlCol="0"/>
          <a:lstStyle>
            <a:lvl1pPr algn="r">
              <a:defRPr sz="1200"/>
            </a:lvl1pPr>
          </a:lstStyle>
          <a:p>
            <a:endParaRPr lang="de-DE"/>
          </a:p>
        </p:txBody>
      </p:sp>
      <p:sp>
        <p:nvSpPr>
          <p:cNvPr id="4" name="Folienbildplatzhalter 3"/>
          <p:cNvSpPr>
            <a:spLocks noGrp="1" noRot="1" noChangeAspect="1"/>
          </p:cNvSpPr>
          <p:nvPr>
            <p:ph type="sldImg" idx="2"/>
          </p:nvPr>
        </p:nvSpPr>
        <p:spPr>
          <a:xfrm>
            <a:off x="1008063" y="727075"/>
            <a:ext cx="4841875" cy="36322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601290"/>
            <a:ext cx="5486400" cy="4359116"/>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200898"/>
            <a:ext cx="2971800" cy="48434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200898"/>
            <a:ext cx="2971800" cy="484346"/>
          </a:xfrm>
          <a:prstGeom prst="rect">
            <a:avLst/>
          </a:prstGeom>
        </p:spPr>
        <p:txBody>
          <a:bodyPr vert="horz" lIns="91440" tIns="45720" rIns="91440" bIns="45720" rtlCol="0" anchor="b"/>
          <a:lstStyle>
            <a:lvl1pPr algn="r">
              <a:defRPr sz="1200"/>
            </a:lvl1pPr>
          </a:lstStyle>
          <a:p>
            <a:fld id="{4B6DE581-4583-4D84-B3E5-E2887E6FEECF}" type="slidenum">
              <a:rPr lang="de-DE" smtClean="0"/>
              <a:t>‹Nr.›</a:t>
            </a:fld>
            <a:endParaRPr lang="de-DE"/>
          </a:p>
        </p:txBody>
      </p:sp>
    </p:spTree>
    <p:extLst>
      <p:ext uri="{BB962C8B-B14F-4D97-AF65-F5344CB8AC3E}">
        <p14:creationId xmlns:p14="http://schemas.microsoft.com/office/powerpoint/2010/main" val="2591672424"/>
      </p:ext>
    </p:extLst>
  </p:cSld>
  <p:clrMap bg1="lt1" tx1="dk1" bg2="lt2" tx2="dk2" accent1="accent1" accent2="accent2" accent3="accent3" accent4="accent4" accent5="accent5" accent6="accent6" hlink="hlink" folHlink="folHlink"/>
  <p:hf sldNum="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u="sng" baseline="0" dirty="0" smtClean="0"/>
              <a:t>AA Gruppenarbeit/Erarbeitung:</a:t>
            </a:r>
          </a:p>
          <a:p>
            <a:r>
              <a:rPr lang="de-DE" b="0" u="none" baseline="0" dirty="0" smtClean="0"/>
              <a:t>Arbeitsteilig die unterschiedlichen Gruppen („Die Unsterblichen“, „Das Bürgertum“, „Hermine / Pablo / Maria“) erarbeiten.</a:t>
            </a:r>
          </a:p>
          <a:p>
            <a:r>
              <a:rPr lang="de-DE" b="0" u="none" baseline="0" dirty="0" smtClean="0"/>
              <a:t>Wesentliche Textstellen können vorgegeben und als vorbereitende Hausaufgabe gestellt werden.</a:t>
            </a:r>
          </a:p>
          <a:p>
            <a:endParaRPr lang="de-DE" b="0" u="none" baseline="0" dirty="0" smtClean="0"/>
          </a:p>
          <a:p>
            <a:r>
              <a:rPr lang="de-DE" b="0" u="none" baseline="0" dirty="0" smtClean="0"/>
              <a:t>Leitfragen bei der Erarbeitung könnten sein:</a:t>
            </a:r>
          </a:p>
          <a:p>
            <a:pPr marL="228600" indent="-228600">
              <a:buFont typeface="+mj-lt"/>
              <a:buAutoNum type="arabicPeriod"/>
            </a:pPr>
            <a:r>
              <a:rPr lang="de-DE" b="0" u="none" dirty="0" smtClean="0"/>
              <a:t>Wie werden die Figuren charakterisiert? Was erfahren</a:t>
            </a:r>
            <a:r>
              <a:rPr lang="de-DE" b="0" u="none" baseline="0" dirty="0" smtClean="0"/>
              <a:t> wir aus den Textstellen über ihr Aussehen, ihr Verhalten?</a:t>
            </a:r>
            <a:endParaRPr lang="de-DE" b="0" u="none" dirty="0" smtClean="0"/>
          </a:p>
          <a:p>
            <a:pPr marL="228600" indent="-228600">
              <a:buFont typeface="+mj-lt"/>
              <a:buAutoNum type="arabicPeriod"/>
            </a:pPr>
            <a:r>
              <a:rPr lang="de-DE" b="0" u="none" dirty="0" smtClean="0"/>
              <a:t>Welche</a:t>
            </a:r>
            <a:r>
              <a:rPr lang="de-DE" b="0" u="none" baseline="0" dirty="0" smtClean="0"/>
              <a:t> Einstellung Harry Hallers gegenüber der Gruppierung/der Personen wird deutlich?</a:t>
            </a:r>
          </a:p>
          <a:p>
            <a:pPr marL="228600" indent="-228600">
              <a:buFont typeface="+mj-lt"/>
              <a:buAutoNum type="arabicPeriod"/>
            </a:pPr>
            <a:r>
              <a:rPr lang="de-DE" b="0" u="none" baseline="0" dirty="0" smtClean="0"/>
              <a:t>Welchen Einfluss haben sie auf Harry Hallers Entwicklung? Was ist somit ihre </a:t>
            </a:r>
            <a:r>
              <a:rPr lang="de-DE" b="1" u="none" baseline="0" dirty="0" smtClean="0"/>
              <a:t>Funktion</a:t>
            </a:r>
            <a:r>
              <a:rPr lang="de-DE" b="0" u="none" baseline="0" dirty="0" smtClean="0"/>
              <a:t>?</a:t>
            </a:r>
          </a:p>
          <a:p>
            <a:pPr marL="228600" indent="-228600">
              <a:buFont typeface="+mj-lt"/>
              <a:buAutoNum type="arabicPeriod"/>
            </a:pPr>
            <a:endParaRPr lang="de-DE" b="0" u="none" dirty="0" smtClean="0"/>
          </a:p>
          <a:p>
            <a:endParaRPr lang="de-DE" dirty="0"/>
          </a:p>
        </p:txBody>
      </p:sp>
      <p:sp>
        <p:nvSpPr>
          <p:cNvPr id="5" name="Datumsplatzhalter 4"/>
          <p:cNvSpPr>
            <a:spLocks noGrp="1"/>
          </p:cNvSpPr>
          <p:nvPr>
            <p:ph type="dt" idx="11"/>
          </p:nvPr>
        </p:nvSpPr>
        <p:spPr/>
        <p:txBody>
          <a:bodyPr/>
          <a:lstStyle/>
          <a:p>
            <a:endParaRPr lang="de-DE"/>
          </a:p>
        </p:txBody>
      </p:sp>
      <p:sp>
        <p:nvSpPr>
          <p:cNvPr id="6" name="Kopfzeilenplatzhalter 5"/>
          <p:cNvSpPr>
            <a:spLocks noGrp="1"/>
          </p:cNvSpPr>
          <p:nvPr>
            <p:ph type="hdr" sz="quarter" idx="12"/>
          </p:nvPr>
        </p:nvSpPr>
        <p:spPr/>
        <p:txBody>
          <a:bodyPr/>
          <a:lstStyle/>
          <a:p>
            <a:r>
              <a:rPr lang="de-DE" smtClean="0"/>
              <a:t>Hermann Hesse "Der Steppenwolf" - Figurenkonstellation</a:t>
            </a:r>
            <a:endParaRPr lang="de-DE"/>
          </a:p>
        </p:txBody>
      </p:sp>
    </p:spTree>
    <p:extLst>
      <p:ext uri="{BB962C8B-B14F-4D97-AF65-F5344CB8AC3E}">
        <p14:creationId xmlns:p14="http://schemas.microsoft.com/office/powerpoint/2010/main" val="2205369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FAKULTATIV</a:t>
            </a:r>
          </a:p>
          <a:p>
            <a:r>
              <a:rPr lang="de-DE" dirty="0" smtClean="0"/>
              <a:t>Worterklärung</a:t>
            </a:r>
            <a:endParaRPr lang="de-DE" dirty="0"/>
          </a:p>
        </p:txBody>
      </p:sp>
      <p:sp>
        <p:nvSpPr>
          <p:cNvPr id="4" name="Kopfzeilenplatzhalter 3"/>
          <p:cNvSpPr>
            <a:spLocks noGrp="1"/>
          </p:cNvSpPr>
          <p:nvPr>
            <p:ph type="hdr" sz="quarter" idx="10"/>
          </p:nvPr>
        </p:nvSpPr>
        <p:spPr/>
        <p:txBody>
          <a:bodyPr/>
          <a:lstStyle/>
          <a:p>
            <a:r>
              <a:rPr lang="de-DE" smtClean="0"/>
              <a:t>Hermann Hesse "Der Steppenwolf" - Figurenkonstellation</a:t>
            </a:r>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3403359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Diese Zitate ermöglichen</a:t>
            </a:r>
            <a:r>
              <a:rPr lang="de-DE" baseline="0" dirty="0" smtClean="0"/>
              <a:t> es, die unterschiedlichen Funktionen Hermines zu erfassen. Für sie trifft nämlich alles Genannte zu.</a:t>
            </a:r>
          </a:p>
          <a:p>
            <a:r>
              <a:rPr lang="de-DE" baseline="0" dirty="0" smtClean="0">
                <a:sym typeface="Wingdings" panose="05000000000000000000" pitchFamily="2" charset="2"/>
              </a:rPr>
              <a:t> Siehe hierzu die folgende Folie</a:t>
            </a:r>
            <a:endParaRPr lang="de-DE" dirty="0"/>
          </a:p>
        </p:txBody>
      </p:sp>
      <p:sp>
        <p:nvSpPr>
          <p:cNvPr id="4" name="Kopfzeilenplatzhalter 3"/>
          <p:cNvSpPr>
            <a:spLocks noGrp="1"/>
          </p:cNvSpPr>
          <p:nvPr>
            <p:ph type="hdr" sz="quarter" idx="10"/>
          </p:nvPr>
        </p:nvSpPr>
        <p:spPr/>
        <p:txBody>
          <a:bodyPr/>
          <a:lstStyle/>
          <a:p>
            <a:r>
              <a:rPr lang="de-DE" smtClean="0"/>
              <a:t>Hermann Hesse "Der Steppenwolf" - Figurenkonstellation</a:t>
            </a:r>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111997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FAKULTATIV</a:t>
            </a:r>
          </a:p>
          <a:p>
            <a:r>
              <a:rPr lang="de-DE" dirty="0" smtClean="0"/>
              <a:t>Was fehlt? – Einarbeiten der Textbelege</a:t>
            </a:r>
          </a:p>
          <a:p>
            <a:endParaRPr lang="de-DE" dirty="0" smtClean="0"/>
          </a:p>
          <a:p>
            <a:r>
              <a:rPr lang="de-DE" dirty="0" smtClean="0"/>
              <a:t>Anmerkung: Hier geht es um eine </a:t>
            </a:r>
            <a:r>
              <a:rPr lang="de-DE" b="1" dirty="0" smtClean="0"/>
              <a:t>Charakterisierung Hermines </a:t>
            </a:r>
            <a:r>
              <a:rPr lang="de-DE" dirty="0" smtClean="0"/>
              <a:t>und nicht um eine Textstellen</a:t>
            </a:r>
            <a:r>
              <a:rPr lang="de-DE" baseline="0" dirty="0" smtClean="0"/>
              <a:t>analyse, bei der auch die Gestaltungsmittel analysiert werden.</a:t>
            </a:r>
            <a:endParaRPr lang="de-DE" dirty="0"/>
          </a:p>
        </p:txBody>
      </p:sp>
      <p:sp>
        <p:nvSpPr>
          <p:cNvPr id="4" name="Kopfzeilenplatzhalter 3"/>
          <p:cNvSpPr>
            <a:spLocks noGrp="1"/>
          </p:cNvSpPr>
          <p:nvPr>
            <p:ph type="hdr" sz="quarter" idx="10"/>
          </p:nvPr>
        </p:nvSpPr>
        <p:spPr/>
        <p:txBody>
          <a:bodyPr/>
          <a:lstStyle/>
          <a:p>
            <a:r>
              <a:rPr lang="de-DE" smtClean="0"/>
              <a:t>Hermann Hesse "Der Steppenwolf" - Figurenkonstellation</a:t>
            </a:r>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3864406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Zusammenfassen</a:t>
            </a:r>
            <a:r>
              <a:rPr lang="de-DE" baseline="0" dirty="0" smtClean="0"/>
              <a:t> der Ergebnisse</a:t>
            </a:r>
            <a:endParaRPr lang="de-DE" dirty="0"/>
          </a:p>
        </p:txBody>
      </p:sp>
      <p:sp>
        <p:nvSpPr>
          <p:cNvPr id="5" name="Datumsplatzhalter 4"/>
          <p:cNvSpPr>
            <a:spLocks noGrp="1"/>
          </p:cNvSpPr>
          <p:nvPr>
            <p:ph type="dt" idx="11"/>
          </p:nvPr>
        </p:nvSpPr>
        <p:spPr/>
        <p:txBody>
          <a:bodyPr/>
          <a:lstStyle/>
          <a:p>
            <a:endParaRPr lang="de-DE"/>
          </a:p>
        </p:txBody>
      </p:sp>
      <p:sp>
        <p:nvSpPr>
          <p:cNvPr id="6" name="Kopfzeilenplatzhalter 5"/>
          <p:cNvSpPr>
            <a:spLocks noGrp="1"/>
          </p:cNvSpPr>
          <p:nvPr>
            <p:ph type="hdr" sz="quarter" idx="12"/>
          </p:nvPr>
        </p:nvSpPr>
        <p:spPr/>
        <p:txBody>
          <a:bodyPr/>
          <a:lstStyle/>
          <a:p>
            <a:r>
              <a:rPr lang="de-DE" smtClean="0"/>
              <a:t>Hermann Hesse "Der Steppenwolf" - Figurenkonstellation</a:t>
            </a:r>
            <a:endParaRPr lang="de-DE"/>
          </a:p>
        </p:txBody>
      </p:sp>
    </p:spTree>
    <p:extLst>
      <p:ext uri="{BB962C8B-B14F-4D97-AF65-F5344CB8AC3E}">
        <p14:creationId xmlns:p14="http://schemas.microsoft.com/office/powerpoint/2010/main" val="220536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2E8FABD-5E98-450E-B616-46644C5590A7}" type="datetimeFigureOut">
              <a:rPr lang="de-DE" smtClean="0"/>
              <a:t>12.01.2018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1243906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2E8FABD-5E98-450E-B616-46644C5590A7}" type="datetimeFigureOut">
              <a:rPr lang="de-DE" smtClean="0"/>
              <a:t>12.01.2018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614598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2E8FABD-5E98-450E-B616-46644C5590A7}" type="datetimeFigureOut">
              <a:rPr lang="de-DE" smtClean="0"/>
              <a:t>12.01.2018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242663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2E8FABD-5E98-450E-B616-46644C5590A7}" type="datetimeFigureOut">
              <a:rPr lang="de-DE" smtClean="0"/>
              <a:t>12.01.2018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75578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2E8FABD-5E98-450E-B616-46644C5590A7}" type="datetimeFigureOut">
              <a:rPr lang="de-DE" smtClean="0"/>
              <a:t>12.01.2018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1306478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2E8FABD-5E98-450E-B616-46644C5590A7}" type="datetimeFigureOut">
              <a:rPr lang="de-DE" smtClean="0"/>
              <a:t>12.01.2018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164630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2E8FABD-5E98-450E-B616-46644C5590A7}" type="datetimeFigureOut">
              <a:rPr lang="de-DE" smtClean="0"/>
              <a:t>12.01.2018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3111678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2E8FABD-5E98-450E-B616-46644C5590A7}" type="datetimeFigureOut">
              <a:rPr lang="de-DE" smtClean="0"/>
              <a:t>12.01.2018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69344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2E8FABD-5E98-450E-B616-46644C5590A7}" type="datetimeFigureOut">
              <a:rPr lang="de-DE" smtClean="0"/>
              <a:t>12.01.2018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53887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2E8FABD-5E98-450E-B616-46644C5590A7}" type="datetimeFigureOut">
              <a:rPr lang="de-DE" smtClean="0"/>
              <a:t>12.01.2018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660374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2E8FABD-5E98-450E-B616-46644C5590A7}" type="datetimeFigureOut">
              <a:rPr lang="de-DE" smtClean="0"/>
              <a:t>12.01.2018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549749D-1EAC-416C-9AB3-6EA7E5B69846}" type="slidenum">
              <a:rPr lang="de-DE" smtClean="0"/>
              <a:t>‹Nr.›</a:t>
            </a:fld>
            <a:endParaRPr lang="de-DE"/>
          </a:p>
        </p:txBody>
      </p:sp>
    </p:spTree>
    <p:extLst>
      <p:ext uri="{BB962C8B-B14F-4D97-AF65-F5344CB8AC3E}">
        <p14:creationId xmlns:p14="http://schemas.microsoft.com/office/powerpoint/2010/main" val="61410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8FABD-5E98-450E-B616-46644C5590A7}" type="datetimeFigureOut">
              <a:rPr lang="de-DE" smtClean="0"/>
              <a:t>12.01.2018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49749D-1EAC-416C-9AB3-6EA7E5B69846}" type="slidenum">
              <a:rPr lang="de-DE" smtClean="0"/>
              <a:t>‹Nr.›</a:t>
            </a:fld>
            <a:endParaRPr lang="de-DE"/>
          </a:p>
        </p:txBody>
      </p:sp>
    </p:spTree>
    <p:extLst>
      <p:ext uri="{BB962C8B-B14F-4D97-AF65-F5344CB8AC3E}">
        <p14:creationId xmlns:p14="http://schemas.microsoft.com/office/powerpoint/2010/main" val="1797423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eueswort.de/alter-eg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052737"/>
            <a:ext cx="7772400" cy="2547714"/>
          </a:xfrm>
        </p:spPr>
        <p:txBody>
          <a:bodyPr>
            <a:normAutofit fontScale="90000"/>
          </a:bodyPr>
          <a:lstStyle/>
          <a:p>
            <a:r>
              <a:rPr lang="de-DE" dirty="0" smtClean="0"/>
              <a:t>Figuren </a:t>
            </a:r>
            <a:br>
              <a:rPr lang="de-DE" dirty="0" smtClean="0"/>
            </a:br>
            <a:r>
              <a:rPr lang="de-DE" dirty="0" smtClean="0"/>
              <a:t>Der Steppenwolf</a:t>
            </a:r>
            <a:br>
              <a:rPr lang="de-DE" dirty="0" smtClean="0"/>
            </a:br>
            <a:r>
              <a:rPr lang="de-DE" dirty="0" smtClean="0"/>
              <a:t>Hermine / Pablo / Maria</a:t>
            </a:r>
            <a:br>
              <a:rPr lang="de-DE" dirty="0" smtClean="0"/>
            </a:br>
            <a:endParaRPr lang="de-DE" dirty="0"/>
          </a:p>
        </p:txBody>
      </p:sp>
      <p:sp>
        <p:nvSpPr>
          <p:cNvPr id="3" name="Untertitel 2"/>
          <p:cNvSpPr>
            <a:spLocks noGrp="1"/>
          </p:cNvSpPr>
          <p:nvPr>
            <p:ph type="subTitle" idx="1"/>
          </p:nvPr>
        </p:nvSpPr>
        <p:spPr/>
        <p:txBody>
          <a:bodyPr/>
          <a:lstStyle/>
          <a:p>
            <a:r>
              <a:rPr lang="de-DE" dirty="0" smtClean="0"/>
              <a:t>Hinweise in den Notizen</a:t>
            </a:r>
            <a:endParaRPr lang="de-DE" dirty="0"/>
          </a:p>
        </p:txBody>
      </p:sp>
    </p:spTree>
    <p:extLst>
      <p:ext uri="{BB962C8B-B14F-4D97-AF65-F5344CB8AC3E}">
        <p14:creationId xmlns:p14="http://schemas.microsoft.com/office/powerpoint/2010/main" val="2560856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37828" y="1556792"/>
            <a:ext cx="8526660" cy="5184576"/>
          </a:xfrm>
        </p:spPr>
        <p:txBody>
          <a:bodyPr>
            <a:normAutofit fontScale="85000" lnSpcReduction="10000"/>
          </a:bodyPr>
          <a:lstStyle/>
          <a:p>
            <a:r>
              <a:rPr lang="de-DE" sz="2500" b="1" dirty="0" smtClean="0"/>
              <a:t>Saxophonist, Jazzmusiker</a:t>
            </a:r>
            <a:r>
              <a:rPr lang="de-DE" sz="2500" dirty="0" smtClean="0"/>
              <a:t>,</a:t>
            </a:r>
            <a:br>
              <a:rPr lang="de-DE" sz="2500" dirty="0" smtClean="0"/>
            </a:br>
            <a:r>
              <a:rPr lang="de-DE" sz="2500" dirty="0" smtClean="0"/>
              <a:t>weswegen er von Harry Haller verachtet  </a:t>
            </a:r>
            <a:br>
              <a:rPr lang="de-DE" sz="2500" dirty="0" smtClean="0"/>
            </a:br>
            <a:r>
              <a:rPr lang="de-DE" sz="2500" dirty="0" smtClean="0"/>
              <a:t>wird; „billige </a:t>
            </a:r>
            <a:r>
              <a:rPr lang="de-DE" sz="2500" dirty="0" err="1" smtClean="0"/>
              <a:t>Eintagsmusik</a:t>
            </a:r>
            <a:r>
              <a:rPr lang="de-DE" sz="2500" dirty="0" smtClean="0"/>
              <a:t>“ (172) – </a:t>
            </a:r>
            <a:br>
              <a:rPr lang="de-DE" sz="2500" dirty="0" smtClean="0"/>
            </a:br>
            <a:r>
              <a:rPr lang="de-DE" sz="2500" dirty="0" smtClean="0"/>
              <a:t>„bloß sinnliche Musik“ (171)</a:t>
            </a:r>
          </a:p>
          <a:p>
            <a:r>
              <a:rPr lang="de-DE" sz="2500" dirty="0" smtClean="0"/>
              <a:t>Zunächst für Haller bloß ein </a:t>
            </a:r>
            <a:r>
              <a:rPr lang="de-DE" sz="2500" b="1" dirty="0" smtClean="0"/>
              <a:t>Schönling</a:t>
            </a:r>
            <a:r>
              <a:rPr lang="de-DE" sz="2500" dirty="0" smtClean="0"/>
              <a:t> („</a:t>
            </a:r>
            <a:r>
              <a:rPr lang="de-DE" sz="2400" dirty="0" smtClean="0"/>
              <a:t>hübsche Caballero</a:t>
            </a:r>
            <a:r>
              <a:rPr lang="de-DE" sz="2500" dirty="0" smtClean="0"/>
              <a:t>“, 160), </a:t>
            </a:r>
            <a:r>
              <a:rPr lang="de-DE" sz="2500" dirty="0"/>
              <a:t>der </a:t>
            </a:r>
            <a:r>
              <a:rPr lang="de-DE" sz="2500" dirty="0" smtClean="0"/>
              <a:t>ihm nicht </a:t>
            </a:r>
            <a:r>
              <a:rPr lang="de-DE" sz="2500" dirty="0"/>
              <a:t>sehr klug erscheint </a:t>
            </a:r>
            <a:r>
              <a:rPr lang="de-DE" sz="2500" dirty="0" smtClean="0"/>
              <a:t>(„</a:t>
            </a:r>
            <a:r>
              <a:rPr lang="de-DE" sz="2400" dirty="0" smtClean="0"/>
              <a:t>er schien auch nicht eben viel zu denken</a:t>
            </a:r>
            <a:r>
              <a:rPr lang="de-DE" sz="2500" dirty="0" smtClean="0"/>
              <a:t>“, 160)</a:t>
            </a:r>
          </a:p>
          <a:p>
            <a:r>
              <a:rPr lang="de-DE" sz="2500" dirty="0" smtClean="0"/>
              <a:t>Ist </a:t>
            </a:r>
            <a:r>
              <a:rPr lang="de-DE" sz="2500" b="1" dirty="0" smtClean="0"/>
              <a:t>unkonventionell</a:t>
            </a:r>
            <a:r>
              <a:rPr lang="de-DE" sz="2500" dirty="0" smtClean="0"/>
              <a:t>: Schlägt „Liebesorgie zu dreien“ (186) vor, kennt sich mit Drogen (z.B. 186f.) aus</a:t>
            </a:r>
          </a:p>
          <a:p>
            <a:r>
              <a:rPr lang="de-DE" sz="2500" dirty="0" smtClean="0"/>
              <a:t>Er </a:t>
            </a:r>
            <a:r>
              <a:rPr lang="de-DE" sz="2500" b="1" dirty="0" smtClean="0"/>
              <a:t>durchschaut</a:t>
            </a:r>
            <a:r>
              <a:rPr lang="de-DE" sz="2500" dirty="0" smtClean="0"/>
              <a:t> Haller und erkennt seine Notlage sofort (161)</a:t>
            </a:r>
          </a:p>
          <a:p>
            <a:r>
              <a:rPr lang="de-DE" sz="2500" dirty="0" smtClean="0"/>
              <a:t>Ist </a:t>
            </a:r>
            <a:r>
              <a:rPr lang="de-DE" sz="2500" b="1" dirty="0" smtClean="0"/>
              <a:t>einfühlsam</a:t>
            </a:r>
            <a:r>
              <a:rPr lang="de-DE" sz="2500" dirty="0" smtClean="0"/>
              <a:t> (versucht Haller zu helfen: bietet Sex, Drogen an) und </a:t>
            </a:r>
            <a:r>
              <a:rPr lang="de-DE" sz="2500" b="1" dirty="0" smtClean="0"/>
              <a:t>charmant und wird schließlich Hallers Freund</a:t>
            </a:r>
          </a:p>
          <a:p>
            <a:r>
              <a:rPr lang="de-DE" sz="2500" dirty="0" smtClean="0"/>
              <a:t>Für Hermine ist er gar ein „versteckter Heiliger“ (197)</a:t>
            </a:r>
            <a:r>
              <a:rPr lang="de-DE" sz="2500" b="1" dirty="0" smtClean="0"/>
              <a:t> </a:t>
            </a:r>
          </a:p>
          <a:p>
            <a:r>
              <a:rPr lang="de-DE" sz="2500" dirty="0" smtClean="0"/>
              <a:t>Als </a:t>
            </a:r>
            <a:r>
              <a:rPr lang="de-DE" sz="2500" b="1" dirty="0" smtClean="0"/>
              <a:t>Besitzer des magischen Theaters</a:t>
            </a:r>
            <a:r>
              <a:rPr lang="de-DE" sz="2500" dirty="0" smtClean="0"/>
              <a:t> („euch mein kleines Theater zeigen“, 225) verschafft er Haller Einblick in den „Bildersaal“ seiner „Seele“ (224), mit dem Ziel ihn „in gute Laune zu bringen, [ihn] lachen zu lehren“ (226)</a:t>
            </a:r>
          </a:p>
          <a:p>
            <a:endParaRPr lang="de-DE" sz="2500" dirty="0" smtClean="0"/>
          </a:p>
          <a:p>
            <a:endParaRPr lang="de-DE" dirty="0" smtClean="0"/>
          </a:p>
          <a:p>
            <a:endParaRPr lang="de-DE" dirty="0" smtClean="0"/>
          </a:p>
          <a:p>
            <a:pPr marL="0" indent="0">
              <a:buNone/>
            </a:pPr>
            <a:endParaRPr lang="de-DE" u="sng" dirty="0"/>
          </a:p>
        </p:txBody>
      </p:sp>
      <p:sp>
        <p:nvSpPr>
          <p:cNvPr id="5" name="Titel 4"/>
          <p:cNvSpPr txBox="1">
            <a:spLocks noGrp="1"/>
          </p:cNvSpPr>
          <p:nvPr>
            <p:ph type="title"/>
          </p:nvPr>
        </p:nvSpPr>
        <p:spPr>
          <a:xfrm>
            <a:off x="457200" y="553750"/>
            <a:ext cx="8229600"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l"/>
            <a:r>
              <a:rPr lang="de-DE" sz="3200" dirty="0" smtClean="0"/>
              <a:t>Pablo</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404664"/>
            <a:ext cx="2295228" cy="176596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4836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3059832" y="2852936"/>
            <a:ext cx="2952328" cy="136815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3600" b="1" dirty="0" smtClean="0">
                <a:solidFill>
                  <a:schemeClr val="tx1"/>
                </a:solidFill>
              </a:rPr>
              <a:t>Harry Haller</a:t>
            </a:r>
            <a:endParaRPr lang="de-DE" sz="3600" b="1" dirty="0">
              <a:solidFill>
                <a:schemeClr val="tx1"/>
              </a:solidFill>
            </a:endParaRPr>
          </a:p>
        </p:txBody>
      </p:sp>
      <p:sp>
        <p:nvSpPr>
          <p:cNvPr id="3" name="Textfeld 2"/>
          <p:cNvSpPr txBox="1"/>
          <p:nvPr/>
        </p:nvSpPr>
        <p:spPr>
          <a:xfrm>
            <a:off x="645637" y="1188040"/>
            <a:ext cx="3384376"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de-DE" sz="3200" dirty="0" smtClean="0"/>
              <a:t>Die Unsterblichen</a:t>
            </a:r>
            <a:endParaRPr lang="de-DE" sz="3200" dirty="0"/>
          </a:p>
        </p:txBody>
      </p:sp>
      <p:sp>
        <p:nvSpPr>
          <p:cNvPr id="4" name="Textfeld 3"/>
          <p:cNvSpPr txBox="1"/>
          <p:nvPr/>
        </p:nvSpPr>
        <p:spPr>
          <a:xfrm>
            <a:off x="5076056" y="1188041"/>
            <a:ext cx="3384376"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de-DE" sz="3200" dirty="0" smtClean="0"/>
              <a:t>Bürgertum</a:t>
            </a:r>
            <a:endParaRPr lang="de-DE" sz="3200" dirty="0"/>
          </a:p>
        </p:txBody>
      </p:sp>
      <p:sp>
        <p:nvSpPr>
          <p:cNvPr id="5" name="Textfeld 4"/>
          <p:cNvSpPr txBox="1"/>
          <p:nvPr/>
        </p:nvSpPr>
        <p:spPr>
          <a:xfrm>
            <a:off x="2360543" y="5737611"/>
            <a:ext cx="4536504"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de-DE" sz="3200" dirty="0" smtClean="0"/>
              <a:t>Hermine / Pablo / Maria</a:t>
            </a:r>
          </a:p>
        </p:txBody>
      </p:sp>
      <p:sp>
        <p:nvSpPr>
          <p:cNvPr id="6" name="Textfeld 5"/>
          <p:cNvSpPr txBox="1"/>
          <p:nvPr/>
        </p:nvSpPr>
        <p:spPr>
          <a:xfrm>
            <a:off x="645637" y="634043"/>
            <a:ext cx="16921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Mozart</a:t>
            </a:r>
            <a:endParaRPr lang="de-DE" dirty="0"/>
          </a:p>
        </p:txBody>
      </p:sp>
      <p:sp>
        <p:nvSpPr>
          <p:cNvPr id="8" name="Textfeld 7"/>
          <p:cNvSpPr txBox="1"/>
          <p:nvPr/>
        </p:nvSpPr>
        <p:spPr>
          <a:xfrm>
            <a:off x="2337825" y="634043"/>
            <a:ext cx="16921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Goethe </a:t>
            </a:r>
            <a:endParaRPr lang="de-DE" dirty="0"/>
          </a:p>
        </p:txBody>
      </p:sp>
      <p:sp>
        <p:nvSpPr>
          <p:cNvPr id="9" name="Textfeld 8"/>
          <p:cNvSpPr txBox="1"/>
          <p:nvPr/>
        </p:nvSpPr>
        <p:spPr>
          <a:xfrm>
            <a:off x="5089849" y="369771"/>
            <a:ext cx="169218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Vermieterin</a:t>
            </a:r>
          </a:p>
          <a:p>
            <a:pPr algn="ctr"/>
            <a:r>
              <a:rPr lang="de-DE" dirty="0" smtClean="0"/>
              <a:t>Herausgeber </a:t>
            </a:r>
            <a:endParaRPr lang="de-DE" dirty="0"/>
          </a:p>
        </p:txBody>
      </p:sp>
      <p:sp>
        <p:nvSpPr>
          <p:cNvPr id="10" name="Textfeld 9"/>
          <p:cNvSpPr txBox="1"/>
          <p:nvPr/>
        </p:nvSpPr>
        <p:spPr>
          <a:xfrm>
            <a:off x="6782037" y="369770"/>
            <a:ext cx="169218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Professor</a:t>
            </a:r>
          </a:p>
          <a:p>
            <a:pPr algn="ctr"/>
            <a:r>
              <a:rPr lang="de-DE" dirty="0" smtClean="0"/>
              <a:t>Seine Frau</a:t>
            </a:r>
            <a:endParaRPr lang="de-DE" dirty="0"/>
          </a:p>
        </p:txBody>
      </p:sp>
      <p:sp>
        <p:nvSpPr>
          <p:cNvPr id="11" name="Pfeil nach unten 10"/>
          <p:cNvSpPr/>
          <p:nvPr/>
        </p:nvSpPr>
        <p:spPr>
          <a:xfrm rot="18770666">
            <a:off x="2437603" y="1859834"/>
            <a:ext cx="1008112" cy="129614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12" name="Pfeil nach unten 11"/>
          <p:cNvSpPr/>
          <p:nvPr/>
        </p:nvSpPr>
        <p:spPr>
          <a:xfrm rot="2857373">
            <a:off x="5844645" y="1858727"/>
            <a:ext cx="1008112" cy="129614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13" name="Pfeil nach unten 12"/>
          <p:cNvSpPr/>
          <p:nvPr/>
        </p:nvSpPr>
        <p:spPr>
          <a:xfrm rot="10800000">
            <a:off x="4077983" y="4293096"/>
            <a:ext cx="1008112" cy="129614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7" name="Textfeld 6"/>
          <p:cNvSpPr txBox="1"/>
          <p:nvPr/>
        </p:nvSpPr>
        <p:spPr>
          <a:xfrm>
            <a:off x="645231" y="4665911"/>
            <a:ext cx="820891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de-DE" b="1" dirty="0" smtClean="0">
                <a:solidFill>
                  <a:srgbClr val="FF0000"/>
                </a:solidFill>
              </a:rPr>
              <a:t>Funktion</a:t>
            </a:r>
            <a:r>
              <a:rPr lang="de-DE" dirty="0" smtClean="0">
                <a:solidFill>
                  <a:srgbClr val="FF0000"/>
                </a:solidFill>
              </a:rPr>
              <a:t>: Harry auf seinen Weg ins magische Theater vorzubereiten und seine Entwicklung zu fördern – </a:t>
            </a:r>
            <a:r>
              <a:rPr lang="de-DE" b="1" dirty="0" smtClean="0">
                <a:solidFill>
                  <a:srgbClr val="FF0000"/>
                </a:solidFill>
              </a:rPr>
              <a:t>Maria</a:t>
            </a:r>
            <a:r>
              <a:rPr lang="de-DE" dirty="0" smtClean="0">
                <a:solidFill>
                  <a:srgbClr val="FF0000"/>
                </a:solidFill>
              </a:rPr>
              <a:t> durch ihre Weiblichkeit und Erotik, </a:t>
            </a:r>
            <a:r>
              <a:rPr lang="de-DE" b="1" dirty="0" smtClean="0">
                <a:solidFill>
                  <a:srgbClr val="FF0000"/>
                </a:solidFill>
              </a:rPr>
              <a:t>Hermine</a:t>
            </a:r>
            <a:r>
              <a:rPr lang="de-DE" dirty="0" smtClean="0">
                <a:solidFill>
                  <a:srgbClr val="FF0000"/>
                </a:solidFill>
              </a:rPr>
              <a:t> weist ihm den Weg und versteht ihn, </a:t>
            </a:r>
            <a:r>
              <a:rPr lang="de-DE" b="1" dirty="0" smtClean="0">
                <a:solidFill>
                  <a:srgbClr val="FF0000"/>
                </a:solidFill>
              </a:rPr>
              <a:t>Pablo </a:t>
            </a:r>
            <a:r>
              <a:rPr lang="de-DE" dirty="0" smtClean="0">
                <a:solidFill>
                  <a:srgbClr val="FF0000"/>
                </a:solidFill>
              </a:rPr>
              <a:t>kennt Weg und Ziel und hilft Harry</a:t>
            </a:r>
            <a:endParaRPr lang="de-DE" b="1" dirty="0">
              <a:solidFill>
                <a:srgbClr val="FF0000"/>
              </a:solidFill>
            </a:endParaRPr>
          </a:p>
        </p:txBody>
      </p:sp>
      <p:sp>
        <p:nvSpPr>
          <p:cNvPr id="14" name="Textfeld 13"/>
          <p:cNvSpPr txBox="1"/>
          <p:nvPr/>
        </p:nvSpPr>
        <p:spPr>
          <a:xfrm>
            <a:off x="639754" y="3070657"/>
            <a:ext cx="2952328"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b="1" dirty="0" smtClean="0"/>
              <a:t>Ziel: </a:t>
            </a:r>
          </a:p>
          <a:p>
            <a:r>
              <a:rPr lang="de-DE" b="1" dirty="0" smtClean="0"/>
              <a:t>ein glücklicher(er) Mensch zu werden, das Leben gelassen ertragen zu lernen</a:t>
            </a:r>
            <a:endParaRPr lang="de-DE" b="1" dirty="0"/>
          </a:p>
        </p:txBody>
      </p:sp>
      <p:sp>
        <p:nvSpPr>
          <p:cNvPr id="15" name="Textfeld 14"/>
          <p:cNvSpPr txBox="1"/>
          <p:nvPr/>
        </p:nvSpPr>
        <p:spPr>
          <a:xfrm>
            <a:off x="5668909" y="3070657"/>
            <a:ext cx="3185233"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b="1" dirty="0" smtClean="0"/>
              <a:t>Problem / Konflikt: </a:t>
            </a:r>
          </a:p>
          <a:p>
            <a:r>
              <a:rPr lang="de-DE" b="1" dirty="0" smtClean="0"/>
              <a:t>Seine Sichtweise  auf das Leben, auf das was wichtig und richtig ist</a:t>
            </a:r>
            <a:endParaRPr lang="de-DE" b="1" dirty="0"/>
          </a:p>
        </p:txBody>
      </p:sp>
    </p:spTree>
    <p:extLst>
      <p:ext uri="{BB962C8B-B14F-4D97-AF65-F5344CB8AC3E}">
        <p14:creationId xmlns:p14="http://schemas.microsoft.com/office/powerpoint/2010/main" val="310661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18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3059832" y="2852936"/>
            <a:ext cx="2952328" cy="136815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3600" b="1" dirty="0" smtClean="0">
                <a:solidFill>
                  <a:schemeClr val="tx1"/>
                </a:solidFill>
              </a:rPr>
              <a:t>Harry Haller</a:t>
            </a:r>
            <a:endParaRPr lang="de-DE" sz="3600" b="1" dirty="0">
              <a:solidFill>
                <a:schemeClr val="tx1"/>
              </a:solidFill>
            </a:endParaRPr>
          </a:p>
        </p:txBody>
      </p:sp>
      <p:sp>
        <p:nvSpPr>
          <p:cNvPr id="3" name="Textfeld 2"/>
          <p:cNvSpPr txBox="1"/>
          <p:nvPr/>
        </p:nvSpPr>
        <p:spPr>
          <a:xfrm>
            <a:off x="645637" y="1188040"/>
            <a:ext cx="3384376"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de-DE" sz="3200" dirty="0" smtClean="0"/>
              <a:t>Die Unsterblichen</a:t>
            </a:r>
            <a:endParaRPr lang="de-DE" sz="3200" dirty="0"/>
          </a:p>
        </p:txBody>
      </p:sp>
      <p:sp>
        <p:nvSpPr>
          <p:cNvPr id="4" name="Textfeld 3"/>
          <p:cNvSpPr txBox="1"/>
          <p:nvPr/>
        </p:nvSpPr>
        <p:spPr>
          <a:xfrm>
            <a:off x="5076056" y="1188041"/>
            <a:ext cx="3384376"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de-DE" sz="3200" dirty="0" smtClean="0"/>
              <a:t>Bürgertum</a:t>
            </a:r>
            <a:endParaRPr lang="de-DE" sz="3200" dirty="0"/>
          </a:p>
        </p:txBody>
      </p:sp>
      <p:sp>
        <p:nvSpPr>
          <p:cNvPr id="5" name="Textfeld 4"/>
          <p:cNvSpPr txBox="1"/>
          <p:nvPr/>
        </p:nvSpPr>
        <p:spPr>
          <a:xfrm>
            <a:off x="2360543" y="5737611"/>
            <a:ext cx="4536504"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de-DE" sz="3200" dirty="0" smtClean="0"/>
              <a:t>Hermine / Pablo / Maria</a:t>
            </a:r>
          </a:p>
        </p:txBody>
      </p:sp>
      <p:sp>
        <p:nvSpPr>
          <p:cNvPr id="6" name="Textfeld 5"/>
          <p:cNvSpPr txBox="1"/>
          <p:nvPr/>
        </p:nvSpPr>
        <p:spPr>
          <a:xfrm>
            <a:off x="645637" y="634043"/>
            <a:ext cx="16921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Mozart</a:t>
            </a:r>
            <a:endParaRPr lang="de-DE" dirty="0"/>
          </a:p>
        </p:txBody>
      </p:sp>
      <p:sp>
        <p:nvSpPr>
          <p:cNvPr id="8" name="Textfeld 7"/>
          <p:cNvSpPr txBox="1"/>
          <p:nvPr/>
        </p:nvSpPr>
        <p:spPr>
          <a:xfrm>
            <a:off x="2337825" y="634043"/>
            <a:ext cx="16921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Goethe </a:t>
            </a:r>
            <a:endParaRPr lang="de-DE" dirty="0"/>
          </a:p>
        </p:txBody>
      </p:sp>
      <p:sp>
        <p:nvSpPr>
          <p:cNvPr id="9" name="Textfeld 8"/>
          <p:cNvSpPr txBox="1"/>
          <p:nvPr/>
        </p:nvSpPr>
        <p:spPr>
          <a:xfrm>
            <a:off x="5089849" y="369771"/>
            <a:ext cx="169218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Vermieterin</a:t>
            </a:r>
          </a:p>
          <a:p>
            <a:pPr algn="ctr"/>
            <a:r>
              <a:rPr lang="de-DE" dirty="0" smtClean="0"/>
              <a:t>Herausgeber </a:t>
            </a:r>
            <a:endParaRPr lang="de-DE" dirty="0"/>
          </a:p>
        </p:txBody>
      </p:sp>
      <p:sp>
        <p:nvSpPr>
          <p:cNvPr id="10" name="Textfeld 9"/>
          <p:cNvSpPr txBox="1"/>
          <p:nvPr/>
        </p:nvSpPr>
        <p:spPr>
          <a:xfrm>
            <a:off x="6782037" y="369770"/>
            <a:ext cx="1692188"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smtClean="0"/>
              <a:t>Professor</a:t>
            </a:r>
          </a:p>
          <a:p>
            <a:pPr algn="ctr"/>
            <a:r>
              <a:rPr lang="de-DE" dirty="0" smtClean="0"/>
              <a:t>Seine Frau</a:t>
            </a:r>
            <a:endParaRPr lang="de-DE" dirty="0"/>
          </a:p>
        </p:txBody>
      </p:sp>
      <p:sp>
        <p:nvSpPr>
          <p:cNvPr id="11" name="Pfeil nach unten 10"/>
          <p:cNvSpPr/>
          <p:nvPr/>
        </p:nvSpPr>
        <p:spPr>
          <a:xfrm rot="18770666">
            <a:off x="2437603" y="1859834"/>
            <a:ext cx="1008112" cy="129614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12" name="Pfeil nach unten 11"/>
          <p:cNvSpPr/>
          <p:nvPr/>
        </p:nvSpPr>
        <p:spPr>
          <a:xfrm rot="2857373">
            <a:off x="5822533" y="1945608"/>
            <a:ext cx="1008112" cy="129614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13" name="Pfeil nach unten 12"/>
          <p:cNvSpPr/>
          <p:nvPr/>
        </p:nvSpPr>
        <p:spPr>
          <a:xfrm rot="10800000">
            <a:off x="4077983" y="4293096"/>
            <a:ext cx="1008112" cy="129614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5229200"/>
            <a:ext cx="4998772" cy="1486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5590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37828" y="1340768"/>
            <a:ext cx="8229600" cy="4525963"/>
          </a:xfrm>
        </p:spPr>
        <p:txBody>
          <a:bodyPr>
            <a:normAutofit/>
          </a:bodyPr>
          <a:lstStyle/>
          <a:p>
            <a:pPr marL="0" indent="0">
              <a:buNone/>
            </a:pPr>
            <a:r>
              <a:rPr lang="de-DE" u="sng" dirty="0" smtClean="0"/>
              <a:t>Maria</a:t>
            </a:r>
            <a:r>
              <a:rPr lang="de-DE" dirty="0" smtClean="0"/>
              <a:t>: </a:t>
            </a:r>
            <a:r>
              <a:rPr lang="de-DE" sz="2000" dirty="0" smtClean="0"/>
              <a:t>(157-159, 176-180, 184f., 188f., 201ff., 212)</a:t>
            </a:r>
          </a:p>
          <a:p>
            <a:r>
              <a:rPr lang="de-DE" dirty="0" smtClean="0"/>
              <a:t>Weiblich, hübsch, blond, sanft</a:t>
            </a:r>
          </a:p>
          <a:p>
            <a:r>
              <a:rPr lang="de-DE" dirty="0" smtClean="0"/>
              <a:t>Harrys Geliebte</a:t>
            </a:r>
          </a:p>
          <a:p>
            <a:r>
              <a:rPr lang="de-DE" dirty="0" smtClean="0"/>
              <a:t>einander zugetan</a:t>
            </a:r>
          </a:p>
          <a:p>
            <a:r>
              <a:rPr lang="de-DE" dirty="0" smtClean="0"/>
              <a:t>Begleiterin in intimen Bereichen</a:t>
            </a:r>
          </a:p>
          <a:p>
            <a:pPr marL="0" indent="0">
              <a:buNone/>
            </a:pPr>
            <a:r>
              <a:rPr lang="de-DE" b="1" dirty="0" smtClean="0">
                <a:solidFill>
                  <a:srgbClr val="FF0000"/>
                </a:solidFill>
              </a:rPr>
              <a:t>Funktion</a:t>
            </a:r>
            <a:r>
              <a:rPr lang="de-DE" dirty="0" smtClean="0"/>
              <a:t>:</a:t>
            </a:r>
          </a:p>
          <a:p>
            <a:pPr marL="0" indent="0">
              <a:buNone/>
            </a:pPr>
            <a:endParaRPr lang="de-DE" u="sng" dirty="0"/>
          </a:p>
        </p:txBody>
      </p:sp>
      <p:sp>
        <p:nvSpPr>
          <p:cNvPr id="5" name="Titel 4"/>
          <p:cNvSpPr txBox="1">
            <a:spLocks noGrp="1"/>
          </p:cNvSpPr>
          <p:nvPr>
            <p:ph type="title"/>
          </p:nvPr>
        </p:nvSpPr>
        <p:spPr>
          <a:xfrm>
            <a:off x="457200" y="553750"/>
            <a:ext cx="8229600"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l"/>
            <a:r>
              <a:rPr lang="de-DE" sz="3200" dirty="0" smtClean="0"/>
              <a:t>Maria</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563487"/>
            <a:ext cx="2295228" cy="176596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2051" name="Picture 3" descr="C:\Users\Blennemann\AppData\Local\Microsoft\Windows\Temporary Internet Files\Content.IE5\Z22KFW30\question-423604_64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1478" y="4797152"/>
            <a:ext cx="1561348" cy="141009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2553950" y="4437112"/>
            <a:ext cx="4965864" cy="954107"/>
          </a:xfrm>
          <a:prstGeom prst="rect">
            <a:avLst/>
          </a:prstGeom>
          <a:noFill/>
        </p:spPr>
        <p:txBody>
          <a:bodyPr wrap="square" rtlCol="0">
            <a:spAutoFit/>
          </a:bodyPr>
          <a:lstStyle/>
          <a:p>
            <a:r>
              <a:rPr lang="de-DE" sz="2800" dirty="0" smtClean="0"/>
              <a:t>Lehrerin in der Kunst der Liebe / der Sinnesfreuden</a:t>
            </a:r>
          </a:p>
        </p:txBody>
      </p:sp>
    </p:spTree>
    <p:extLst>
      <p:ext uri="{BB962C8B-B14F-4D97-AF65-F5344CB8AC3E}">
        <p14:creationId xmlns:p14="http://schemas.microsoft.com/office/powerpoint/2010/main" val="115904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100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par>
                          <p:cTn id="14" fill="hold">
                            <p:stCondLst>
                              <p:cond delay="1000"/>
                            </p:stCondLst>
                            <p:childTnLst>
                              <p:par>
                                <p:cTn id="15" presetID="1" presetClass="entr" presetSubtype="0" fill="hold" grpId="0" nodeType="afterEffect">
                                  <p:stCondLst>
                                    <p:cond delay="100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70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par>
                          <p:cTn id="20" fill="hold">
                            <p:stCondLst>
                              <p:cond delay="2700"/>
                            </p:stCondLst>
                            <p:childTnLst>
                              <p:par>
                                <p:cTn id="21" presetID="1" presetClass="entr" presetSubtype="0" fill="hold" grpId="0" nodeType="afterEffect">
                                  <p:stCondLst>
                                    <p:cond delay="50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par>
                                <p:cTn id="32" presetID="1" presetClass="exit" presetSubtype="0" fill="hold" nodeType="withEffect">
                                  <p:stCondLst>
                                    <p:cond delay="0"/>
                                  </p:stCondLst>
                                  <p:childTnLst>
                                    <p:set>
                                      <p:cBhvr>
                                        <p:cTn id="33" dur="1" fill="hold">
                                          <p:stCondLst>
                                            <p:cond delay="0"/>
                                          </p:stCondLst>
                                        </p:cTn>
                                        <p:tgtEl>
                                          <p:spTgt spid="20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37828" y="1700808"/>
            <a:ext cx="8229600" cy="5040560"/>
          </a:xfrm>
        </p:spPr>
        <p:txBody>
          <a:bodyPr>
            <a:normAutofit fontScale="85000" lnSpcReduction="20000"/>
          </a:bodyPr>
          <a:lstStyle/>
          <a:p>
            <a:r>
              <a:rPr lang="de-DE" dirty="0" smtClean="0"/>
              <a:t>androgyne / knabenhafte Figur</a:t>
            </a:r>
          </a:p>
          <a:p>
            <a:r>
              <a:rPr lang="de-DE" dirty="0" smtClean="0"/>
              <a:t>schön (hübsch, bleich)</a:t>
            </a:r>
          </a:p>
          <a:p>
            <a:r>
              <a:rPr lang="de-DE" dirty="0" smtClean="0"/>
              <a:t>Geht </a:t>
            </a:r>
            <a:r>
              <a:rPr lang="de-DE" b="1" dirty="0" smtClean="0"/>
              <a:t>vertraulich</a:t>
            </a:r>
            <a:r>
              <a:rPr lang="de-DE" dirty="0" smtClean="0"/>
              <a:t> aber auch </a:t>
            </a:r>
            <a:r>
              <a:rPr lang="de-DE" b="1" dirty="0" smtClean="0"/>
              <a:t>spöttisch</a:t>
            </a:r>
            <a:r>
              <a:rPr lang="de-DE" dirty="0" smtClean="0"/>
              <a:t> und ein bisschen </a:t>
            </a:r>
            <a:r>
              <a:rPr lang="de-DE" b="1" dirty="0" smtClean="0"/>
              <a:t>streng</a:t>
            </a:r>
            <a:r>
              <a:rPr lang="de-DE" dirty="0" smtClean="0"/>
              <a:t> mit Harry um - „Junge“ (115), „Bub“ (117), „Kleiner“ (120) – „Schaf“, „Scheusal“, „armer Tropf“ (145)</a:t>
            </a:r>
          </a:p>
          <a:p>
            <a:r>
              <a:rPr lang="de-DE" dirty="0" smtClean="0"/>
              <a:t>Will ihn nicht verführen</a:t>
            </a:r>
          </a:p>
          <a:p>
            <a:r>
              <a:rPr lang="de-DE" dirty="0" smtClean="0"/>
              <a:t>Sie </a:t>
            </a:r>
            <a:r>
              <a:rPr lang="de-DE" b="1" dirty="0" smtClean="0"/>
              <a:t>durchschaut</a:t>
            </a:r>
            <a:r>
              <a:rPr lang="de-DE" dirty="0" smtClean="0"/>
              <a:t> seine Probleme und scheint alles über </a:t>
            </a:r>
            <a:r>
              <a:rPr lang="de-DE" b="1" dirty="0" smtClean="0"/>
              <a:t>ihn</a:t>
            </a:r>
            <a:r>
              <a:rPr lang="de-DE" dirty="0" smtClean="0"/>
              <a:t> zu wissen – ist ihm dadurch überlegen (z.B. 146) </a:t>
            </a:r>
          </a:p>
          <a:p>
            <a:r>
              <a:rPr lang="de-DE" dirty="0" smtClean="0"/>
              <a:t>Sie ist nach außen hin lebenslustig, fröhlich, gewandt im Umgang mit anderen (Beruf: Kurtisane, 193)</a:t>
            </a:r>
          </a:p>
          <a:p>
            <a:r>
              <a:rPr lang="de-DE" dirty="0" smtClean="0"/>
              <a:t>Ihr geht es jedoch ähnlich (Lebensüberdruss, 162), sie </a:t>
            </a:r>
            <a:r>
              <a:rPr lang="de-DE" b="1" dirty="0" smtClean="0"/>
              <a:t>verurteilt ihn nicht </a:t>
            </a:r>
            <a:r>
              <a:rPr lang="de-DE" dirty="0" smtClean="0"/>
              <a:t>(„Recht hast du, Steppenwolf“, 194)</a:t>
            </a:r>
          </a:p>
          <a:p>
            <a:endParaRPr lang="de-DE" dirty="0" smtClean="0"/>
          </a:p>
          <a:p>
            <a:pPr marL="0" indent="0">
              <a:buNone/>
            </a:pPr>
            <a:endParaRPr lang="de-DE" u="sng" dirty="0"/>
          </a:p>
        </p:txBody>
      </p:sp>
      <p:sp>
        <p:nvSpPr>
          <p:cNvPr id="5" name="Titel 4"/>
          <p:cNvSpPr txBox="1">
            <a:spLocks noGrp="1"/>
          </p:cNvSpPr>
          <p:nvPr>
            <p:ph type="title"/>
          </p:nvPr>
        </p:nvSpPr>
        <p:spPr>
          <a:xfrm>
            <a:off x="457200" y="553750"/>
            <a:ext cx="8229600"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l"/>
            <a:r>
              <a:rPr lang="de-DE" sz="3200" dirty="0" smtClean="0"/>
              <a:t>Hermine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563487"/>
            <a:ext cx="2295228" cy="176596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4260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37828" y="1340768"/>
            <a:ext cx="8229600" cy="4525963"/>
          </a:xfrm>
        </p:spPr>
        <p:txBody>
          <a:bodyPr>
            <a:normAutofit/>
          </a:bodyPr>
          <a:lstStyle/>
          <a:p>
            <a:pPr marL="0" indent="0">
              <a:buNone/>
            </a:pPr>
            <a:r>
              <a:rPr lang="de-DE" b="1" dirty="0" smtClean="0">
                <a:solidFill>
                  <a:srgbClr val="FF0000"/>
                </a:solidFill>
              </a:rPr>
              <a:t>Funktion</a:t>
            </a:r>
            <a:r>
              <a:rPr lang="de-DE" dirty="0" smtClean="0"/>
              <a:t>:</a:t>
            </a:r>
          </a:p>
          <a:p>
            <a:pPr marL="0" indent="0">
              <a:buNone/>
            </a:pPr>
            <a:endParaRPr lang="de-DE" u="sng" dirty="0"/>
          </a:p>
        </p:txBody>
      </p:sp>
      <p:sp>
        <p:nvSpPr>
          <p:cNvPr id="5" name="Titel 4"/>
          <p:cNvSpPr txBox="1">
            <a:spLocks noGrp="1"/>
          </p:cNvSpPr>
          <p:nvPr>
            <p:ph type="title"/>
          </p:nvPr>
        </p:nvSpPr>
        <p:spPr>
          <a:xfrm>
            <a:off x="457200" y="553750"/>
            <a:ext cx="8229600"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l"/>
            <a:r>
              <a:rPr lang="de-DE" sz="3200" dirty="0" smtClean="0"/>
              <a:t>Hermine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563487"/>
            <a:ext cx="2295228" cy="176596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2051" name="Picture 3" descr="C:\Users\Blennemann\AppData\Local\Microsoft\Windows\Temporary Internet Files\Content.IE5\Z22KFW30\question-423604_64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1340768"/>
            <a:ext cx="1561348" cy="141009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467544" y="2708920"/>
            <a:ext cx="8352928" cy="3539430"/>
          </a:xfrm>
          <a:prstGeom prst="rect">
            <a:avLst/>
          </a:prstGeom>
          <a:noFill/>
        </p:spPr>
        <p:txBody>
          <a:bodyPr wrap="square" rtlCol="0">
            <a:spAutoFit/>
          </a:bodyPr>
          <a:lstStyle/>
          <a:p>
            <a:r>
              <a:rPr lang="de-DE" sz="2800" b="1" i="1" dirty="0" smtClean="0"/>
              <a:t>Diskutieren Sie folgende Möglichkeiten:</a:t>
            </a:r>
          </a:p>
          <a:p>
            <a:pPr marL="1885950" lvl="3" indent="-514350">
              <a:buFont typeface="+mj-lt"/>
              <a:buAutoNum type="arabicPeriod"/>
            </a:pPr>
            <a:r>
              <a:rPr lang="de-DE" sz="2800" dirty="0" smtClean="0"/>
              <a:t>Lehrmeisterin</a:t>
            </a:r>
          </a:p>
          <a:p>
            <a:pPr marL="1885950" lvl="3" indent="-514350">
              <a:buFont typeface="+mj-lt"/>
              <a:buAutoNum type="arabicPeriod"/>
            </a:pPr>
            <a:r>
              <a:rPr lang="de-DE" sz="2800" dirty="0" smtClean="0"/>
              <a:t>Andere Seite Hallers </a:t>
            </a:r>
            <a:br>
              <a:rPr lang="de-DE" sz="2800" dirty="0" smtClean="0"/>
            </a:br>
            <a:r>
              <a:rPr lang="de-DE" sz="2800" dirty="0" smtClean="0"/>
              <a:t>(</a:t>
            </a:r>
            <a:r>
              <a:rPr lang="de-DE" sz="2800" dirty="0" err="1" smtClean="0"/>
              <a:t>weibl</a:t>
            </a:r>
            <a:r>
              <a:rPr lang="de-DE" sz="2800" dirty="0" smtClean="0"/>
              <a:t>. Gegenpart; Gegenteil)</a:t>
            </a:r>
          </a:p>
          <a:p>
            <a:pPr marL="1885950" lvl="3" indent="-514350">
              <a:buFont typeface="+mj-lt"/>
              <a:buAutoNum type="arabicPeriod"/>
            </a:pPr>
            <a:r>
              <a:rPr lang="de-DE" sz="2800" dirty="0" smtClean="0"/>
              <a:t>Seelenverwandte</a:t>
            </a:r>
          </a:p>
          <a:p>
            <a:pPr marL="1885950" lvl="3" indent="-514350">
              <a:buFont typeface="+mj-lt"/>
              <a:buAutoNum type="arabicPeriod"/>
            </a:pPr>
            <a:r>
              <a:rPr lang="de-DE" sz="2800" dirty="0" smtClean="0"/>
              <a:t>Katalysator</a:t>
            </a:r>
          </a:p>
          <a:p>
            <a:pPr marL="1885950" lvl="3" indent="-514350">
              <a:buFont typeface="+mj-lt"/>
              <a:buAutoNum type="arabicPeriod"/>
            </a:pPr>
            <a:r>
              <a:rPr lang="de-DE" sz="2800" dirty="0" smtClean="0"/>
              <a:t>Alter Ego</a:t>
            </a:r>
          </a:p>
          <a:p>
            <a:pPr marL="1885950" lvl="3" indent="-514350">
              <a:buFont typeface="+mj-lt"/>
              <a:buAutoNum type="arabicPeriod"/>
            </a:pPr>
            <a:r>
              <a:rPr lang="de-DE" sz="2800" dirty="0" smtClean="0"/>
              <a:t>Spiegelbild</a:t>
            </a:r>
          </a:p>
        </p:txBody>
      </p:sp>
    </p:spTree>
    <p:extLst>
      <p:ext uri="{BB962C8B-B14F-4D97-AF65-F5344CB8AC3E}">
        <p14:creationId xmlns:p14="http://schemas.microsoft.com/office/powerpoint/2010/main" val="104610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1" presetClass="exit" presetSubtype="0" fill="hold" nodeType="withEffect">
                                  <p:stCondLst>
                                    <p:cond delay="0"/>
                                  </p:stCondLst>
                                  <p:childTnLst>
                                    <p:set>
                                      <p:cBhvr>
                                        <p:cTn id="11" dur="1" fill="hold">
                                          <p:stCondLst>
                                            <p:cond delay="0"/>
                                          </p:stCondLst>
                                        </p:cTn>
                                        <p:tgtEl>
                                          <p:spTgt spid="20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Alter Ego</a:t>
            </a:r>
            <a:endParaRPr lang="de-DE" dirty="0"/>
          </a:p>
        </p:txBody>
      </p:sp>
      <p:sp>
        <p:nvSpPr>
          <p:cNvPr id="3" name="Inhaltsplatzhalter 2"/>
          <p:cNvSpPr>
            <a:spLocks noGrp="1"/>
          </p:cNvSpPr>
          <p:nvPr>
            <p:ph idx="1"/>
          </p:nvPr>
        </p:nvSpPr>
        <p:spPr>
          <a:xfrm>
            <a:off x="457200" y="1268760"/>
            <a:ext cx="8229600" cy="4857403"/>
          </a:xfrm>
        </p:spPr>
        <p:txBody>
          <a:bodyPr>
            <a:normAutofit fontScale="77500" lnSpcReduction="20000"/>
          </a:bodyPr>
          <a:lstStyle/>
          <a:p>
            <a:pPr marL="0" indent="0">
              <a:buNone/>
            </a:pPr>
            <a:r>
              <a:rPr lang="de-DE" dirty="0" smtClean="0"/>
              <a:t>Ein </a:t>
            </a:r>
            <a:r>
              <a:rPr lang="de-DE" b="1" dirty="0" smtClean="0"/>
              <a:t>Alter Ego</a:t>
            </a:r>
            <a:r>
              <a:rPr lang="de-DE" dirty="0" smtClean="0"/>
              <a:t> kann erstens eine Person sein, mit der sich jemand so eng verbunden fühlt bzw. so stark identifiziert, dass die Persönlichkeiten beider Personen aus subjektiver Perspektive miteinander zu verschmelzen scheinen und sich so gegenseitig ergänzen können.</a:t>
            </a:r>
          </a:p>
          <a:p>
            <a:pPr marL="0" indent="0">
              <a:buNone/>
            </a:pPr>
            <a:r>
              <a:rPr lang="de-DE" dirty="0" smtClean="0"/>
              <a:t>Zweitens kann ein </a:t>
            </a:r>
            <a:r>
              <a:rPr lang="de-DE" b="1" dirty="0" smtClean="0"/>
              <a:t>Alter Ego</a:t>
            </a:r>
            <a:r>
              <a:rPr lang="de-DE" dirty="0" smtClean="0"/>
              <a:t> eine künstlich erschaffenes Pendant einer realen Person sein, eine Kunstfigur mit Bezug zu einer realen Person also. Dabei kann es sich etwa um eine literarische Figur, eine Comicfigur, eine Figur in einem Videospiel oder eine Filmfigur handeln.</a:t>
            </a:r>
          </a:p>
          <a:p>
            <a:pPr marL="0" indent="0">
              <a:buNone/>
            </a:pPr>
            <a:r>
              <a:rPr lang="de-DE" dirty="0" smtClean="0"/>
              <a:t>Der Begriff ist lateinischen Ursprungs und setzt sich zusammen aus den Worten </a:t>
            </a:r>
            <a:r>
              <a:rPr lang="de-DE" b="1" i="1" dirty="0" smtClean="0"/>
              <a:t>alter</a:t>
            </a:r>
            <a:r>
              <a:rPr lang="de-DE" dirty="0" smtClean="0"/>
              <a:t> (der andere) und </a:t>
            </a:r>
            <a:r>
              <a:rPr lang="de-DE" b="1" i="1" dirty="0" err="1" smtClean="0"/>
              <a:t>ego</a:t>
            </a:r>
            <a:r>
              <a:rPr lang="de-DE" dirty="0" smtClean="0"/>
              <a:t> (ich).</a:t>
            </a:r>
          </a:p>
          <a:p>
            <a:pPr marL="0" indent="0">
              <a:buNone/>
            </a:pPr>
            <a:endParaRPr lang="de-DE" dirty="0"/>
          </a:p>
          <a:p>
            <a:pPr marL="0" indent="0" algn="r">
              <a:buNone/>
            </a:pPr>
            <a:r>
              <a:rPr lang="de-DE" dirty="0" smtClean="0">
                <a:hlinkClick r:id="rId3"/>
              </a:rPr>
              <a:t>https://neueswort.de/alter-ego/</a:t>
            </a:r>
            <a:r>
              <a:rPr lang="de-DE" dirty="0" smtClean="0"/>
              <a:t> (08.12.17)</a:t>
            </a:r>
          </a:p>
          <a:p>
            <a:pPr marL="0" indent="0">
              <a:buNone/>
            </a:pPr>
            <a:endParaRPr lang="de-DE" dirty="0"/>
          </a:p>
        </p:txBody>
      </p:sp>
      <p:cxnSp>
        <p:nvCxnSpPr>
          <p:cNvPr id="5" name="Gerade Verbindung 4"/>
          <p:cNvCxnSpPr/>
          <p:nvPr/>
        </p:nvCxnSpPr>
        <p:spPr>
          <a:xfrm>
            <a:off x="395536" y="1196752"/>
            <a:ext cx="0" cy="172819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2123728" y="2492896"/>
            <a:ext cx="612068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a:off x="611560" y="2852936"/>
            <a:ext cx="403244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p:nvCxnSpPr>
        <p:spPr>
          <a:xfrm>
            <a:off x="1907704" y="1916832"/>
            <a:ext cx="2736304"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634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
                                          </p:val>
                                        </p:tav>
                                        <p:tav tm="100000">
                                          <p:val>
                                            <p:strVal val="#ppt_x"/>
                                          </p:val>
                                        </p:tav>
                                      </p:tavLst>
                                    </p:anim>
                                    <p:anim calcmode="lin" valueType="num">
                                      <p:cBhvr>
                                        <p:cTn id="20" dur="1000" fill="hold"/>
                                        <p:tgtEl>
                                          <p:spTgt spid="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37828" y="1340768"/>
            <a:ext cx="8229600" cy="4525963"/>
          </a:xfrm>
        </p:spPr>
        <p:txBody>
          <a:bodyPr>
            <a:normAutofit/>
          </a:bodyPr>
          <a:lstStyle/>
          <a:p>
            <a:pPr marL="0" indent="0">
              <a:buNone/>
            </a:pPr>
            <a:endParaRPr lang="de-DE" dirty="0" smtClean="0"/>
          </a:p>
          <a:p>
            <a:pPr marL="0" indent="0">
              <a:buNone/>
            </a:pPr>
            <a:r>
              <a:rPr lang="de-DE" b="1" dirty="0" smtClean="0">
                <a:solidFill>
                  <a:srgbClr val="FF0000"/>
                </a:solidFill>
              </a:rPr>
              <a:t>Funktion</a:t>
            </a:r>
            <a:r>
              <a:rPr lang="de-DE" dirty="0" smtClean="0"/>
              <a:t>:</a:t>
            </a:r>
          </a:p>
          <a:p>
            <a:pPr marL="0" indent="0">
              <a:buNone/>
            </a:pPr>
            <a:endParaRPr lang="de-DE" u="sng" dirty="0"/>
          </a:p>
        </p:txBody>
      </p:sp>
      <p:sp>
        <p:nvSpPr>
          <p:cNvPr id="5" name="Titel 4"/>
          <p:cNvSpPr txBox="1">
            <a:spLocks noGrp="1"/>
          </p:cNvSpPr>
          <p:nvPr>
            <p:ph type="title"/>
          </p:nvPr>
        </p:nvSpPr>
        <p:spPr>
          <a:xfrm>
            <a:off x="457200" y="553750"/>
            <a:ext cx="8229600"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l"/>
            <a:r>
              <a:rPr lang="de-DE" sz="3200" dirty="0" smtClean="0"/>
              <a:t>Hermine</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2200" y="563487"/>
            <a:ext cx="2295228" cy="176596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2" name="Textfeld 1"/>
          <p:cNvSpPr txBox="1"/>
          <p:nvPr/>
        </p:nvSpPr>
        <p:spPr>
          <a:xfrm>
            <a:off x="467544" y="2492896"/>
            <a:ext cx="8424936" cy="3539430"/>
          </a:xfrm>
          <a:prstGeom prst="rect">
            <a:avLst/>
          </a:prstGeom>
          <a:noFill/>
        </p:spPr>
        <p:txBody>
          <a:bodyPr wrap="square" rtlCol="0">
            <a:spAutoFit/>
          </a:bodyPr>
          <a:lstStyle/>
          <a:p>
            <a:r>
              <a:rPr lang="de-DE" sz="2800" b="1" i="1" dirty="0" smtClean="0"/>
              <a:t>Diskutieren Sie folgende Möglichkeiten:</a:t>
            </a:r>
          </a:p>
          <a:p>
            <a:pPr marL="514350" indent="-514350">
              <a:buFont typeface="+mj-lt"/>
              <a:buAutoNum type="arabicPeriod"/>
            </a:pPr>
            <a:r>
              <a:rPr lang="de-DE" sz="2800" dirty="0" smtClean="0"/>
              <a:t>Lehrmeisterin</a:t>
            </a:r>
          </a:p>
          <a:p>
            <a:pPr marL="514350" indent="-514350">
              <a:buFont typeface="+mj-lt"/>
              <a:buAutoNum type="arabicPeriod"/>
            </a:pPr>
            <a:r>
              <a:rPr lang="de-DE" sz="2800" dirty="0" smtClean="0"/>
              <a:t>Andere Seite Hallers (</a:t>
            </a:r>
            <a:r>
              <a:rPr lang="de-DE" sz="2800" dirty="0" err="1" smtClean="0"/>
              <a:t>weibl</a:t>
            </a:r>
            <a:r>
              <a:rPr lang="de-DE" sz="2800" dirty="0" smtClean="0"/>
              <a:t>. Gegenpart; Gegenteil)</a:t>
            </a:r>
          </a:p>
          <a:p>
            <a:pPr marL="514350" indent="-514350">
              <a:buFont typeface="+mj-lt"/>
              <a:buAutoNum type="arabicPeriod"/>
            </a:pPr>
            <a:r>
              <a:rPr lang="de-DE" sz="2800" dirty="0" smtClean="0"/>
              <a:t>Seelenverwandte</a:t>
            </a:r>
          </a:p>
          <a:p>
            <a:pPr marL="514350" indent="-514350">
              <a:buFont typeface="+mj-lt"/>
              <a:buAutoNum type="arabicPeriod"/>
            </a:pPr>
            <a:r>
              <a:rPr lang="de-DE" sz="2800" dirty="0" smtClean="0"/>
              <a:t>Katalysator</a:t>
            </a:r>
          </a:p>
          <a:p>
            <a:pPr marL="514350" indent="-514350">
              <a:buFont typeface="+mj-lt"/>
              <a:buAutoNum type="arabicPeriod"/>
            </a:pPr>
            <a:r>
              <a:rPr lang="de-DE" sz="2800" dirty="0" smtClean="0"/>
              <a:t>Alter Ego </a:t>
            </a:r>
          </a:p>
          <a:p>
            <a:pPr marL="514350" indent="-514350">
              <a:buFont typeface="+mj-lt"/>
              <a:buAutoNum type="arabicPeriod"/>
            </a:pPr>
            <a:r>
              <a:rPr lang="de-DE" sz="2800" dirty="0" smtClean="0"/>
              <a:t>Spiegelbild</a:t>
            </a:r>
          </a:p>
          <a:p>
            <a:pPr marL="514350" indent="-514350">
              <a:buFont typeface="+mj-lt"/>
              <a:buAutoNum type="arabicPeriod"/>
            </a:pPr>
            <a:r>
              <a:rPr lang="de-DE" sz="2800" dirty="0" smtClean="0"/>
              <a:t>Mutter</a:t>
            </a:r>
          </a:p>
        </p:txBody>
      </p:sp>
      <p:sp>
        <p:nvSpPr>
          <p:cNvPr id="4" name="Textfeld 3"/>
          <p:cNvSpPr txBox="1"/>
          <p:nvPr/>
        </p:nvSpPr>
        <p:spPr>
          <a:xfrm>
            <a:off x="4211960" y="404664"/>
            <a:ext cx="4536504" cy="923330"/>
          </a:xfrm>
          <a:prstGeom prst="rect">
            <a:avLst/>
          </a:prstGeom>
          <a:solidFill>
            <a:schemeClr val="accent6">
              <a:lumMod val="60000"/>
              <a:lumOff val="40000"/>
            </a:schemeClr>
          </a:solidFill>
        </p:spPr>
        <p:txBody>
          <a:bodyPr wrap="square" rtlCol="0">
            <a:spAutoFit/>
          </a:bodyPr>
          <a:lstStyle/>
          <a:p>
            <a:r>
              <a:rPr lang="de-DE" dirty="0" smtClean="0"/>
              <a:t>„Du weißt alles Hermine, […] Und doch bist du so ganz und gar anders als ich. Du bist ja mein </a:t>
            </a:r>
            <a:r>
              <a:rPr lang="de-DE" b="1" dirty="0" smtClean="0"/>
              <a:t>Gegenteil</a:t>
            </a:r>
            <a:r>
              <a:rPr lang="de-DE" dirty="0" smtClean="0"/>
              <a:t>, du hast alles, was mir fehlt.“ (141)</a:t>
            </a:r>
            <a:endParaRPr lang="de-DE" dirty="0"/>
          </a:p>
        </p:txBody>
      </p:sp>
      <p:sp>
        <p:nvSpPr>
          <p:cNvPr id="8" name="Textfeld 7"/>
          <p:cNvSpPr txBox="1"/>
          <p:nvPr/>
        </p:nvSpPr>
        <p:spPr>
          <a:xfrm>
            <a:off x="4199181" y="1455160"/>
            <a:ext cx="4536504" cy="1200329"/>
          </a:xfrm>
          <a:prstGeom prst="rect">
            <a:avLst/>
          </a:prstGeom>
          <a:solidFill>
            <a:schemeClr val="accent1">
              <a:lumMod val="60000"/>
              <a:lumOff val="40000"/>
            </a:schemeClr>
          </a:solidFill>
        </p:spPr>
        <p:txBody>
          <a:bodyPr wrap="square" rtlCol="0">
            <a:spAutoFit/>
          </a:bodyPr>
          <a:lstStyle/>
          <a:p>
            <a:r>
              <a:rPr lang="de-DE" dirty="0" smtClean="0"/>
              <a:t>„[…]</a:t>
            </a:r>
            <a:r>
              <a:rPr lang="de-DE" dirty="0" err="1" smtClean="0"/>
              <a:t>daß</a:t>
            </a:r>
            <a:r>
              <a:rPr lang="de-DE" dirty="0" smtClean="0"/>
              <a:t> ich dir darum gefalle und für dich wichtig bin, weil ich wie eine Art </a:t>
            </a:r>
            <a:r>
              <a:rPr lang="de-DE" b="1" dirty="0" smtClean="0"/>
              <a:t>Spiegel</a:t>
            </a:r>
            <a:r>
              <a:rPr lang="de-DE" dirty="0" smtClean="0"/>
              <a:t> für dich bin, weil in mir innen etwas ist, was dir Antwort gibt und dich versteht?“ (140)</a:t>
            </a:r>
            <a:endParaRPr lang="de-DE" dirty="0"/>
          </a:p>
        </p:txBody>
      </p:sp>
      <p:sp>
        <p:nvSpPr>
          <p:cNvPr id="9" name="Textfeld 8"/>
          <p:cNvSpPr txBox="1"/>
          <p:nvPr/>
        </p:nvSpPr>
        <p:spPr>
          <a:xfrm>
            <a:off x="4199181" y="2749660"/>
            <a:ext cx="4536504" cy="1754326"/>
          </a:xfrm>
          <a:prstGeom prst="rect">
            <a:avLst/>
          </a:prstGeom>
          <a:solidFill>
            <a:schemeClr val="accent3">
              <a:lumMod val="60000"/>
              <a:lumOff val="40000"/>
            </a:schemeClr>
          </a:solidFill>
        </p:spPr>
        <p:txBody>
          <a:bodyPr wrap="square" rtlCol="0">
            <a:spAutoFit/>
          </a:bodyPr>
          <a:lstStyle/>
          <a:p>
            <a:r>
              <a:rPr lang="de-DE" dirty="0" smtClean="0"/>
              <a:t>„Hermine […] war mein </a:t>
            </a:r>
            <a:r>
              <a:rPr lang="de-DE" b="1" dirty="0" smtClean="0"/>
              <a:t>Kamerad</a:t>
            </a:r>
            <a:r>
              <a:rPr lang="de-DE" dirty="0" smtClean="0"/>
              <a:t>, meine </a:t>
            </a:r>
            <a:r>
              <a:rPr lang="de-DE" b="1" dirty="0" smtClean="0"/>
              <a:t>Schwester</a:t>
            </a:r>
            <a:r>
              <a:rPr lang="de-DE" dirty="0" smtClean="0"/>
              <a:t>, war meinesgleichen, </a:t>
            </a:r>
            <a:r>
              <a:rPr lang="de-DE" b="1" dirty="0" smtClean="0"/>
              <a:t>sie glich mir </a:t>
            </a:r>
            <a:r>
              <a:rPr lang="de-DE" dirty="0" smtClean="0"/>
              <a:t>selbst </a:t>
            </a:r>
            <a:r>
              <a:rPr lang="de-DE" b="1" dirty="0" smtClean="0"/>
              <a:t>und</a:t>
            </a:r>
            <a:r>
              <a:rPr lang="de-DE" dirty="0" smtClean="0"/>
              <a:t> glich meinem Jugendfreund </a:t>
            </a:r>
            <a:r>
              <a:rPr lang="de-DE" b="1" dirty="0" smtClean="0"/>
              <a:t>Hermann</a:t>
            </a:r>
            <a:r>
              <a:rPr lang="de-DE" dirty="0" smtClean="0"/>
              <a:t>, dem Schwärmer, dem Dichter, dem glühenden Genossen meiner geistigen Übungen und Ausschweifungen.“ (161f.)</a:t>
            </a:r>
            <a:endParaRPr lang="de-DE" dirty="0"/>
          </a:p>
        </p:txBody>
      </p:sp>
      <p:sp>
        <p:nvSpPr>
          <p:cNvPr id="10" name="Textfeld 9"/>
          <p:cNvSpPr txBox="1"/>
          <p:nvPr/>
        </p:nvSpPr>
        <p:spPr>
          <a:xfrm>
            <a:off x="4199181" y="4653136"/>
            <a:ext cx="4536504" cy="1754326"/>
          </a:xfrm>
          <a:prstGeom prst="rect">
            <a:avLst/>
          </a:prstGeom>
          <a:solidFill>
            <a:schemeClr val="accent5">
              <a:lumMod val="60000"/>
              <a:lumOff val="40000"/>
            </a:schemeClr>
          </a:solidFill>
        </p:spPr>
        <p:txBody>
          <a:bodyPr wrap="square" rtlCol="0">
            <a:spAutoFit/>
          </a:bodyPr>
          <a:lstStyle/>
          <a:p>
            <a:r>
              <a:rPr lang="de-DE" dirty="0" smtClean="0"/>
              <a:t>„Du brauchst mich jetzt, im Augenblick, weil du verzweifelt bist und einen </a:t>
            </a:r>
            <a:r>
              <a:rPr lang="de-DE" b="1" dirty="0" smtClean="0"/>
              <a:t>Stoß</a:t>
            </a:r>
            <a:r>
              <a:rPr lang="de-DE" dirty="0" smtClean="0"/>
              <a:t> nötig hast, der dich ins Wasser wirft und dich wieder lebendig macht. Du brauchst mich, um tanzen zu </a:t>
            </a:r>
            <a:r>
              <a:rPr lang="de-DE" b="1" dirty="0" smtClean="0"/>
              <a:t>lernen</a:t>
            </a:r>
            <a:r>
              <a:rPr lang="de-DE" dirty="0" smtClean="0"/>
              <a:t>, lachen zu lernen, leben zu lernen.“ (143)</a:t>
            </a:r>
            <a:endParaRPr lang="de-DE" dirty="0"/>
          </a:p>
        </p:txBody>
      </p:sp>
      <p:sp>
        <p:nvSpPr>
          <p:cNvPr id="11" name="Textfeld 10"/>
          <p:cNvSpPr txBox="1"/>
          <p:nvPr/>
        </p:nvSpPr>
        <p:spPr>
          <a:xfrm>
            <a:off x="323528" y="4278000"/>
            <a:ext cx="3744416" cy="1754326"/>
          </a:xfrm>
          <a:prstGeom prst="rect">
            <a:avLst/>
          </a:prstGeom>
          <a:solidFill>
            <a:schemeClr val="accent4">
              <a:lumMod val="40000"/>
              <a:lumOff val="60000"/>
            </a:schemeClr>
          </a:solidFill>
        </p:spPr>
        <p:txBody>
          <a:bodyPr wrap="square" rtlCol="0">
            <a:spAutoFit/>
          </a:bodyPr>
          <a:lstStyle/>
          <a:p>
            <a:r>
              <a:rPr lang="de-DE" dirty="0" smtClean="0"/>
              <a:t>„Alle diese Gedanken, die da zwischen Hermine und mir aufgetaucht waren, erschienen mir so </a:t>
            </a:r>
            <a:r>
              <a:rPr lang="de-DE" b="1" dirty="0" smtClean="0"/>
              <a:t>vertraut</a:t>
            </a:r>
            <a:r>
              <a:rPr lang="de-DE" dirty="0" smtClean="0"/>
              <a:t>, so </a:t>
            </a:r>
            <a:r>
              <a:rPr lang="de-DE" b="1" dirty="0" smtClean="0"/>
              <a:t>altbekannt</a:t>
            </a:r>
            <a:r>
              <a:rPr lang="de-DE" dirty="0" smtClean="0"/>
              <a:t>, so aus meiner </a:t>
            </a:r>
            <a:r>
              <a:rPr lang="de-DE" dirty="0" err="1" smtClean="0"/>
              <a:t>eigensten</a:t>
            </a:r>
            <a:r>
              <a:rPr lang="de-DE" dirty="0" smtClean="0"/>
              <a:t> Mythologie und Bilderwelt geschöpft!“ (199)</a:t>
            </a:r>
            <a:endParaRPr lang="de-DE" dirty="0"/>
          </a:p>
        </p:txBody>
      </p:sp>
      <p:sp>
        <p:nvSpPr>
          <p:cNvPr id="12" name="Textfeld 11"/>
          <p:cNvSpPr txBox="1"/>
          <p:nvPr/>
        </p:nvSpPr>
        <p:spPr>
          <a:xfrm>
            <a:off x="323528" y="2055324"/>
            <a:ext cx="3744213" cy="2031325"/>
          </a:xfrm>
          <a:prstGeom prst="rect">
            <a:avLst/>
          </a:prstGeom>
          <a:solidFill>
            <a:srgbClr val="ECE89E"/>
          </a:solidFill>
        </p:spPr>
        <p:txBody>
          <a:bodyPr wrap="square" rtlCol="0">
            <a:spAutoFit/>
          </a:bodyPr>
          <a:lstStyle/>
          <a:p>
            <a:r>
              <a:rPr lang="de-DE" dirty="0" smtClean="0"/>
              <a:t>„Komm, wische dir erst die Brille ab, du kannst ja gar nichts sehen. So, gib dein Taschentuch.“ (112) – „Du bist brav.“ (113) – „Es tat ungeheuer wohl, jemand zu gehorchen, neben jemand zu sitzen, der einen ausfragte, einem befahl, einen ausschalt.“ (116f.)</a:t>
            </a:r>
            <a:endParaRPr lang="de-DE" dirty="0"/>
          </a:p>
        </p:txBody>
      </p:sp>
    </p:spTree>
    <p:extLst>
      <p:ext uri="{BB962C8B-B14F-4D97-AF65-F5344CB8AC3E}">
        <p14:creationId xmlns:p14="http://schemas.microsoft.com/office/powerpoint/2010/main" val="36887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88434" y="1181217"/>
            <a:ext cx="8229600" cy="4525963"/>
          </a:xfrm>
        </p:spPr>
        <p:txBody>
          <a:bodyPr>
            <a:normAutofit/>
          </a:bodyPr>
          <a:lstStyle/>
          <a:p>
            <a:pPr marL="0" indent="0">
              <a:buNone/>
            </a:pPr>
            <a:endParaRPr lang="de-DE" b="1" dirty="0" smtClean="0">
              <a:solidFill>
                <a:srgbClr val="FF0000"/>
              </a:solidFill>
            </a:endParaRPr>
          </a:p>
          <a:p>
            <a:pPr marL="0" indent="0">
              <a:buNone/>
            </a:pPr>
            <a:r>
              <a:rPr lang="de-DE" b="1" dirty="0" smtClean="0">
                <a:solidFill>
                  <a:srgbClr val="FF0000"/>
                </a:solidFill>
              </a:rPr>
              <a:t>Funktion Hermines</a:t>
            </a:r>
            <a:r>
              <a:rPr lang="de-DE" dirty="0" smtClean="0"/>
              <a:t>:</a:t>
            </a:r>
          </a:p>
          <a:p>
            <a:pPr marL="0" indent="0">
              <a:buNone/>
            </a:pPr>
            <a:endParaRPr lang="de-DE" u="sng" dirty="0"/>
          </a:p>
        </p:txBody>
      </p:sp>
      <p:sp>
        <p:nvSpPr>
          <p:cNvPr id="5" name="Titel 4"/>
          <p:cNvSpPr txBox="1">
            <a:spLocks noGrp="1"/>
          </p:cNvSpPr>
          <p:nvPr>
            <p:ph type="title"/>
          </p:nvPr>
        </p:nvSpPr>
        <p:spPr>
          <a:xfrm>
            <a:off x="457200" y="553750"/>
            <a:ext cx="8229600" cy="584775"/>
          </a:xfrm>
          <a:prstGeom prst="rect">
            <a:avLst/>
          </a:prstGeom>
          <a:ln w="38100"/>
        </p:spPr>
        <p:style>
          <a:lnRef idx="1">
            <a:schemeClr val="dk1"/>
          </a:lnRef>
          <a:fillRef idx="2">
            <a:schemeClr val="dk1"/>
          </a:fillRef>
          <a:effectRef idx="1">
            <a:schemeClr val="dk1"/>
          </a:effectRef>
          <a:fontRef idx="minor">
            <a:schemeClr val="dk1"/>
          </a:fontRef>
        </p:style>
        <p:txBody>
          <a:bodyPr wrap="square" rtlCol="0">
            <a:spAutoFit/>
          </a:bodyPr>
          <a:lstStyle/>
          <a:p>
            <a:pPr algn="l"/>
            <a:r>
              <a:rPr lang="de-DE" sz="3200" dirty="0" smtClean="0"/>
              <a:t>Hermine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404664"/>
            <a:ext cx="2295228" cy="176596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2" name="Textfeld 1"/>
          <p:cNvSpPr txBox="1"/>
          <p:nvPr/>
        </p:nvSpPr>
        <p:spPr>
          <a:xfrm>
            <a:off x="467545" y="2276872"/>
            <a:ext cx="7960230" cy="1815882"/>
          </a:xfrm>
          <a:prstGeom prst="rect">
            <a:avLst/>
          </a:prstGeom>
          <a:noFill/>
        </p:spPr>
        <p:txBody>
          <a:bodyPr wrap="square" rtlCol="0">
            <a:spAutoFit/>
          </a:bodyPr>
          <a:lstStyle/>
          <a:p>
            <a:r>
              <a:rPr lang="de-DE" sz="2800" b="1" dirty="0" smtClean="0"/>
              <a:t>Einerseits bringt sie Harry dazu</a:t>
            </a:r>
            <a:r>
              <a:rPr lang="de-DE" sz="2800" dirty="0" smtClean="0"/>
              <a:t> sich zu überwinden, tanzen zu lernen, das sinnenfrohe Leben zu entdecken und zu genießen </a:t>
            </a:r>
            <a:r>
              <a:rPr lang="de-DE" sz="2800" dirty="0" smtClean="0">
                <a:sym typeface="Wingdings" panose="05000000000000000000" pitchFamily="2" charset="2"/>
              </a:rPr>
              <a:t> </a:t>
            </a:r>
            <a:r>
              <a:rPr lang="de-DE" sz="2800" b="1" dirty="0" smtClean="0">
                <a:sym typeface="Wingdings" panose="05000000000000000000" pitchFamily="2" charset="2"/>
              </a:rPr>
              <a:t>zu leben und zu erleben</a:t>
            </a:r>
            <a:endParaRPr lang="de-DE" sz="2800" dirty="0" smtClean="0"/>
          </a:p>
        </p:txBody>
      </p:sp>
      <p:sp>
        <p:nvSpPr>
          <p:cNvPr id="12" name="Textfeld 11"/>
          <p:cNvSpPr txBox="1"/>
          <p:nvPr/>
        </p:nvSpPr>
        <p:spPr>
          <a:xfrm>
            <a:off x="467546" y="4139074"/>
            <a:ext cx="8021284" cy="954107"/>
          </a:xfrm>
          <a:prstGeom prst="rect">
            <a:avLst/>
          </a:prstGeom>
          <a:noFill/>
        </p:spPr>
        <p:txBody>
          <a:bodyPr wrap="square" rtlCol="0">
            <a:spAutoFit/>
          </a:bodyPr>
          <a:lstStyle/>
          <a:p>
            <a:r>
              <a:rPr lang="de-DE" sz="2800" b="1" dirty="0" smtClean="0"/>
              <a:t>Andererseits bestärkt sie Harry in seiner Sonderrolle, </a:t>
            </a:r>
            <a:r>
              <a:rPr lang="de-DE" sz="2800" dirty="0" smtClean="0"/>
              <a:t>sie versteht ihn.</a:t>
            </a:r>
          </a:p>
        </p:txBody>
      </p:sp>
      <p:sp>
        <p:nvSpPr>
          <p:cNvPr id="4" name="Textfeld 3"/>
          <p:cNvSpPr txBox="1"/>
          <p:nvPr/>
        </p:nvSpPr>
        <p:spPr>
          <a:xfrm>
            <a:off x="3059832" y="4616127"/>
            <a:ext cx="396044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de-DE" sz="2400" i="1" dirty="0" smtClean="0">
                <a:solidFill>
                  <a:schemeClr val="tx1"/>
                </a:solidFill>
              </a:rPr>
              <a:t>Seelenverwandte</a:t>
            </a:r>
            <a:r>
              <a:rPr lang="de-DE" sz="2400" i="1" dirty="0">
                <a:solidFill>
                  <a:schemeClr val="tx1"/>
                </a:solidFill>
              </a:rPr>
              <a:t>, Spiegelbild</a:t>
            </a:r>
            <a:endParaRPr lang="de-DE" sz="2800" i="1" dirty="0">
              <a:solidFill>
                <a:schemeClr val="tx1"/>
              </a:solidFill>
            </a:endParaRPr>
          </a:p>
        </p:txBody>
      </p:sp>
      <p:sp>
        <p:nvSpPr>
          <p:cNvPr id="8" name="Textfeld 7"/>
          <p:cNvSpPr txBox="1"/>
          <p:nvPr/>
        </p:nvSpPr>
        <p:spPr>
          <a:xfrm>
            <a:off x="1979712" y="3578831"/>
            <a:ext cx="4536504"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de-DE" sz="2400" i="1" dirty="0">
                <a:sym typeface="Wingdings" panose="05000000000000000000" pitchFamily="2" charset="2"/>
              </a:rPr>
              <a:t>Lehrmeisterin, Mutter, Katalysator</a:t>
            </a:r>
            <a:endParaRPr lang="de-DE" sz="2400" i="1" dirty="0"/>
          </a:p>
        </p:txBody>
      </p:sp>
      <p:sp>
        <p:nvSpPr>
          <p:cNvPr id="9" name="Textfeld 8"/>
          <p:cNvSpPr txBox="1"/>
          <p:nvPr/>
        </p:nvSpPr>
        <p:spPr>
          <a:xfrm>
            <a:off x="2051720" y="6066750"/>
            <a:ext cx="1553683"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de-DE" sz="2400" i="1" dirty="0">
                <a:solidFill>
                  <a:schemeClr val="tx1"/>
                </a:solidFill>
              </a:rPr>
              <a:t>Alter </a:t>
            </a:r>
            <a:r>
              <a:rPr lang="de-DE" sz="2400" i="1" dirty="0" smtClean="0">
                <a:solidFill>
                  <a:schemeClr val="tx1"/>
                </a:solidFill>
              </a:rPr>
              <a:t>Ego</a:t>
            </a:r>
            <a:endParaRPr lang="de-DE" sz="2400" i="1" dirty="0">
              <a:solidFill>
                <a:schemeClr val="tx1"/>
              </a:solidFill>
            </a:endParaRPr>
          </a:p>
        </p:txBody>
      </p:sp>
      <p:sp>
        <p:nvSpPr>
          <p:cNvPr id="10" name="Textfeld 9"/>
          <p:cNvSpPr txBox="1"/>
          <p:nvPr/>
        </p:nvSpPr>
        <p:spPr>
          <a:xfrm>
            <a:off x="539552" y="5148702"/>
            <a:ext cx="7993901" cy="1384995"/>
          </a:xfrm>
          <a:prstGeom prst="rect">
            <a:avLst/>
          </a:prstGeom>
          <a:noFill/>
        </p:spPr>
        <p:txBody>
          <a:bodyPr wrap="square" rtlCol="0">
            <a:spAutoFit/>
          </a:bodyPr>
          <a:lstStyle/>
          <a:p>
            <a:r>
              <a:rPr lang="de-DE" sz="2800" dirty="0" smtClean="0"/>
              <a:t>Auch wenn sie </a:t>
            </a:r>
            <a:r>
              <a:rPr lang="de-DE" sz="2800" b="1" dirty="0" smtClean="0"/>
              <a:t>all das verkörpert, was Harry fehlt</a:t>
            </a:r>
            <a:r>
              <a:rPr lang="de-DE" sz="2800" dirty="0"/>
              <a:t> </a:t>
            </a:r>
            <a:r>
              <a:rPr lang="de-DE" sz="2800" dirty="0" smtClean="0"/>
              <a:t>- das Lebenslustige, Leichte, Gewandte – und ihn somit ergänzt.</a:t>
            </a:r>
          </a:p>
        </p:txBody>
      </p:sp>
    </p:spTree>
    <p:extLst>
      <p:ext uri="{BB962C8B-B14F-4D97-AF65-F5344CB8AC3E}">
        <p14:creationId xmlns:p14="http://schemas.microsoft.com/office/powerpoint/2010/main" val="484455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Aufsatzerziehung: Hermine</a:t>
            </a:r>
            <a:endParaRPr lang="de-DE" dirty="0"/>
          </a:p>
        </p:txBody>
      </p:sp>
      <p:sp>
        <p:nvSpPr>
          <p:cNvPr id="3" name="Inhaltsplatzhalter 2"/>
          <p:cNvSpPr>
            <a:spLocks noGrp="1"/>
          </p:cNvSpPr>
          <p:nvPr>
            <p:ph idx="1"/>
          </p:nvPr>
        </p:nvSpPr>
        <p:spPr>
          <a:xfrm>
            <a:off x="457200" y="1340768"/>
            <a:ext cx="8229600" cy="4785395"/>
          </a:xfrm>
        </p:spPr>
        <p:txBody>
          <a:bodyPr>
            <a:normAutofit fontScale="85000" lnSpcReduction="10000"/>
          </a:bodyPr>
          <a:lstStyle/>
          <a:p>
            <a:pPr marL="0" indent="0">
              <a:buNone/>
            </a:pPr>
            <a:r>
              <a:rPr lang="de-DE" sz="3300" i="1" dirty="0" smtClean="0"/>
              <a:t>Hermine verkörpert all jene Seiten an Harry, die er  vermisst, als Gegenstück ist sie sein </a:t>
            </a:r>
            <a:r>
              <a:rPr lang="de-DE" sz="3300" b="1" i="1" dirty="0" smtClean="0"/>
              <a:t>Alter Ego </a:t>
            </a:r>
            <a:r>
              <a:rPr lang="de-DE" sz="3300" i="1" dirty="0" smtClean="0"/>
              <a:t>und beide zusammen ergeben ein Ganzes. Zudem fungiert sie als </a:t>
            </a:r>
            <a:r>
              <a:rPr lang="de-DE" sz="3300" b="1" i="1" dirty="0" smtClean="0"/>
              <a:t>Lehrmeisterin</a:t>
            </a:r>
            <a:r>
              <a:rPr lang="de-DE" sz="3300" i="1" dirty="0" smtClean="0"/>
              <a:t> des leichten, genussvollen Lebens, kümmert sich dabei wie eine </a:t>
            </a:r>
            <a:r>
              <a:rPr lang="de-DE" sz="3300" b="1" i="1" dirty="0" smtClean="0"/>
              <a:t>Mutter</a:t>
            </a:r>
            <a:r>
              <a:rPr lang="de-DE" sz="3300" i="1" dirty="0" smtClean="0"/>
              <a:t> durchaus fordernd aber auch unterstützend um Harry und bewirkt, quasi als </a:t>
            </a:r>
            <a:r>
              <a:rPr lang="de-DE" sz="3300" b="1" i="1" dirty="0" smtClean="0"/>
              <a:t>Katalysator</a:t>
            </a:r>
            <a:r>
              <a:rPr lang="de-DE" sz="3300" i="1" dirty="0" smtClean="0"/>
              <a:t>, seine Entwicklung. Andererseits versteht sie genau seine Situation, so dass er sie als </a:t>
            </a:r>
            <a:r>
              <a:rPr lang="de-DE" sz="3300" b="1" i="1" dirty="0" smtClean="0"/>
              <a:t>Seelenverwandte</a:t>
            </a:r>
            <a:r>
              <a:rPr lang="de-DE" sz="3300" i="1" dirty="0" smtClean="0"/>
              <a:t> empfindet; sie bezeichnet sich sogar als </a:t>
            </a:r>
            <a:r>
              <a:rPr lang="de-DE" sz="3300" b="1" i="1" dirty="0" smtClean="0"/>
              <a:t>Spiegel</a:t>
            </a:r>
            <a:r>
              <a:rPr lang="de-DE" sz="3300" i="1" dirty="0" smtClean="0"/>
              <a:t> seiner selbst und bestärkt ihn somit in seiner Sonderexistenz.</a:t>
            </a:r>
          </a:p>
          <a:p>
            <a:pPr marL="0" indent="0">
              <a:buNone/>
            </a:pPr>
            <a:r>
              <a:rPr lang="de-DE" sz="3300" b="1" dirty="0" smtClean="0">
                <a:solidFill>
                  <a:srgbClr val="0070C0"/>
                </a:solidFill>
              </a:rPr>
              <a:t>Aufgabe: Diese Aussagen am Text belegen</a:t>
            </a:r>
            <a:endParaRPr lang="de-DE" sz="3300" b="1" dirty="0">
              <a:solidFill>
                <a:srgbClr val="0070C0"/>
              </a:solidFill>
            </a:endParaRPr>
          </a:p>
        </p:txBody>
      </p:sp>
    </p:spTree>
    <p:extLst>
      <p:ext uri="{BB962C8B-B14F-4D97-AF65-F5344CB8AC3E}">
        <p14:creationId xmlns:p14="http://schemas.microsoft.com/office/powerpoint/2010/main" val="388345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1071</Words>
  <Application>Microsoft Office PowerPoint</Application>
  <PresentationFormat>Bildschirmpräsentation (4:3)</PresentationFormat>
  <Paragraphs>119</Paragraphs>
  <Slides>11</Slides>
  <Notes>5</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Figuren  Der Steppenwolf Hermine / Pablo / Maria </vt:lpstr>
      <vt:lpstr>PowerPoint-Präsentation</vt:lpstr>
      <vt:lpstr>Maria</vt:lpstr>
      <vt:lpstr>Hermine</vt:lpstr>
      <vt:lpstr>Hermine</vt:lpstr>
      <vt:lpstr>Alter Ego</vt:lpstr>
      <vt:lpstr>Hermine</vt:lpstr>
      <vt:lpstr>Hermine</vt:lpstr>
      <vt:lpstr>Aufsatzerziehung: Hermine</vt:lpstr>
      <vt:lpstr>Pablo</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Figurenkonstellation Der Steppenwolf</dc:title>
  <dc:creator>Blennemann</dc:creator>
  <cp:lastModifiedBy>Blennemann</cp:lastModifiedBy>
  <cp:revision>33</cp:revision>
  <cp:lastPrinted>2017-12-10T14:41:46Z</cp:lastPrinted>
  <dcterms:created xsi:type="dcterms:W3CDTF">2017-12-08T14:58:59Z</dcterms:created>
  <dcterms:modified xsi:type="dcterms:W3CDTF">2018-01-12T14:10:26Z</dcterms:modified>
</cp:coreProperties>
</file>